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56" r:id="rId3"/>
    <p:sldId id="257" r:id="rId4"/>
    <p:sldId id="259" r:id="rId5"/>
    <p:sldId id="274" r:id="rId6"/>
    <p:sldId id="276" r:id="rId7"/>
    <p:sldId id="260" r:id="rId8"/>
    <p:sldId id="261" r:id="rId9"/>
    <p:sldId id="277" r:id="rId10"/>
    <p:sldId id="278" r:id="rId11"/>
    <p:sldId id="262" r:id="rId12"/>
    <p:sldId id="263" r:id="rId13"/>
    <p:sldId id="275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64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56" autoAdjust="0"/>
    <p:restoredTop sz="88748" autoAdjust="0"/>
  </p:normalViewPr>
  <p:slideViewPr>
    <p:cSldViewPr>
      <p:cViewPr varScale="1">
        <p:scale>
          <a:sx n="82" d="100"/>
          <a:sy n="82" d="100"/>
        </p:scale>
        <p:origin x="-1602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EF459-5328-414A-ADDA-7A2CA34E5032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A5747-B7DD-4A85-AC4C-8D9C247C6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0939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fficinaSansWinCTT" pitchFamily="2" charset="0"/>
                <a:cs typeface="Aharoni" pitchFamily="2" charset="-79"/>
              </a:rPr>
              <a:t>ПРОФИЛАКТИКА ОНКОЛОГИЧЕСКИХ ЗАБОЛЕВАНИЙ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0363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выбирайте паровые и тушёные блюда вместо жареных.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55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Обогатите ваш рацион овощами и фруктами! Они обеспечивают организм ценными антиканцерогенными веществами и клетчаткой.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5197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Высоким антиканцерогенным действием обладают: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Жёлтые и оранжевые овощи, фрукты, ягоды: морковь, тыква, абрикосы, персики, хурма, облепиха. Они содержат β-каротин, который подавляет выработку свободных радикалов, защищая клетки иммунной системы  от повреждения.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42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β-каротин содержится в листьях зелёного лука, щавеля, шпината, салата.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3453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высоким антиканцерогенным действием обладают: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Свежие фрукты, овощи, ягоды, содержащие большое количество витамина С: все виды цитрусовых, шиповник, киви, смородина, рябина, красный перец, зелёный горошек). Аскорбиновая кислота нарушает метаболизм раковых клеток, замедляет их рост.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8933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Овощи семейства Крестоцветные: все виды капусты (особенно брокколи, цветная и брюссельская), репа, редька, редис, сельдерей, редька, хрен. В них содержатся вещества, защищающие организм от радиоактивного воздействия, а также предотвращающие рост раковых клеток.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1306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Лук и чеснок богаты соединениями, которые защищают от канцерогенов большинство органов, особенно желудок, толстую кишку, пищевод, ротоглотку, предстательную железу, молочные железы, яичники, кожу. Профилактическая противоопухолевая доза – 1-2 зубчика чеснока или 30-40 г лука в день. Эти соединения подавляют накопление свободных радикалов, препятствуют мутациям и развитию опухоли, обладают антибактериальным действием.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0632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Морская рыба и морепродукты содержат йод, витамин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омега-3-полиненасыщенные жирные кислоты, которые повышают противоопухолевый иммунитет.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7575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Зелёный чай содержит катехины, подавляющие вредное воздействие УФ-излучения, что замедляет процессы старения кожи, уменьшает риск развития рака кожи, рака груди. Рекомендуется ежедневно выпивать 4-5 небольших чашки зеленого чая (150-180 мл).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2791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Регулярно употребляйте крупы, овощи, фрукты, ягоды, содержащие растительную клетчатку! Пищевые волокна и клетчатка связывают канцерогены, сокращая время их контакта с толстым кишечником, и помогают вывести их из организма. </a:t>
            </a:r>
          </a:p>
          <a:p>
            <a:r>
              <a:rPr lang="ru-RU" dirty="0" smtClean="0"/>
              <a:t>ЧЕЧЕВИЦА НУТ ПЕРЛОВКА ПШЕНИЦА КУНЖУТ ОВСЯНКА</a:t>
            </a:r>
          </a:p>
          <a:p>
            <a:r>
              <a:rPr lang="ru-RU" dirty="0" smtClean="0"/>
              <a:t>ТЫКВА БРОККОЛИ ЯБЛОКО АПЕЛЬСИН БАНАН ПОМИДОР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866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Неправильное питание стоит на первом месте в списке факторов  риска  развития онкологических заболеваний: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4706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Старайтесь не употреблять алкоголь, чтобы свести к минимуму развития рака полости рта, пищевода, печени и молочной железы.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3025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Сведите к минимуму употребление красного мяса, изделий из переработанного красного мяса, а также жареных, копчёных, соленых мясных блюд в связи с больших количеством  содержащихся в них канцерогенных веществ. Замените их на тушёные, паровые блюда из курицы и рыбы.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6521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Ну, и последнее – регулярно проходите диспансеризацию и профилактические осмотры! Это позволит выявить фоновые предраковые заболевания, радикальное лечение которых предотвратит развитие злокачественной опухоли.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082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вклад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неправильного питания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возникновение злокачественных новообразований – 35%!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019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dirty="0" smtClean="0">
                <a:solidFill>
                  <a:schemeClr val="bg1"/>
                </a:solidFill>
                <a:latin typeface="OfficinaSansWinCTT" pitchFamily="2" charset="0"/>
              </a:rPr>
              <a:t>КАК СНИЗИТЬ РИСК РАЗВИТИЯ РАКА?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4224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Существенно снизить риск развития рака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позволит соблюдение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противораковой диеты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731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Существует 6 основных принципов противораковой диеты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615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Будьте стройными! Избыточный вес является фактором риска многих злокачественных опухолей,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рака молочной железы и рака тела матки.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765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Сократите потребление жира. При обычной двигательной активности – не более 50-70 г жира в день со всеми продуктами. 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Эпидемиологическими исследованиями установлена прямая связь между избытком жира в рационе и частотой развития рака молочной железы, рака толстой кишки и рака предстательной железы.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544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Помните, что в растительном масле, которое начинает дымиться на сковороде, запускаются реакции образования токсичных и канцерогенных веществ. Не используйте повторно порцию масла для жарки.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5747-B7DD-4A85-AC4C-8D9C247C66E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587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315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742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74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504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55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740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947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24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542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696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101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10172-BD1D-44E2-AB39-8954C347CF5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2A314-0189-4CAD-9BCC-A3FEA2D95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969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png"/><Relationship Id="rId1" Type="http://schemas.openxmlformats.org/officeDocument/2006/relationships/tags" Target="../tags/tag16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microsoft.com/office/2007/relationships/hdphoto" Target="../media/hdphoto5.wdp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microsoft.com/office/2007/relationships/hdphoto" Target="../media/hdphoto6.wdp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reerskillet.org/wp-content/uploads/2014/11/iStock_000012808949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1340768"/>
            <a:ext cx="63367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ПРОФИЛАКТИКА</a:t>
            </a:r>
          </a:p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ОНКОЛОГИЧЕСКИХ</a:t>
            </a:r>
          </a:p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ЗАБОЛЕВАНИЙ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cs typeface="Aharoni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4277" y="171287"/>
            <a:ext cx="1169481" cy="11694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76056" y="6324970"/>
            <a:ext cx="40398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65000"/>
                  </a:schemeClr>
                </a:solidFill>
                <a:cs typeface="Aharoni" pitchFamily="2" charset="-79"/>
              </a:rPr>
              <a:t>Профилактика  хронических  неинфекционных  заболеваний. </a:t>
            </a:r>
          </a:p>
          <a:p>
            <a:pPr algn="r"/>
            <a:r>
              <a:rPr lang="ru-RU" sz="1100" b="1" dirty="0" smtClean="0">
                <a:solidFill>
                  <a:schemeClr val="bg1">
                    <a:lumMod val="65000"/>
                  </a:schemeClr>
                </a:solidFill>
                <a:cs typeface="Aharoni" pitchFamily="2" charset="-79"/>
              </a:rPr>
              <a:t>Рекомендации. Москва, 2013, ГНИЦПМ</a:t>
            </a:r>
            <a:endParaRPr lang="ru-RU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spokoynaya_legkaya-fonovaya_muzyk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00392" y="171287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6171081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483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90"/>
    </mc:Choice>
    <mc:Fallback>
      <p:transition spd="slow" advTm="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62" y="0"/>
            <a:ext cx="9139538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6 ОСНОВНЫХ ПРИНЦИПОВ ПРОТИВОРАКОВОЙ ДИЕТЫ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9716" y="776898"/>
            <a:ext cx="7938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СОКРАТИТЕ ПОТРЕБЛЕНИЕ ЖИРА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02282"/>
            <a:ext cx="9997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ru-RU" sz="19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2" y="6237312"/>
            <a:ext cx="913953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ВМЕСТО ЖАРЕНЫХ  БЛЮД  ВЫБИРАЙТЕ  ПАРОВЫЕ  И  ТУШЁНЫЕ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triumf-center.ru/img/menu/iGmV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716" y="1412776"/>
            <a:ext cx="666750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3518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98"/>
    </mc:Choice>
    <mc:Fallback>
      <p:transition spd="slow" advTm="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krasfrukt.ru/wp-content/uploads/2015/03/Optovaya-torgovlya-fruktami-i-ovoshham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3911" y="1500797"/>
            <a:ext cx="5760640" cy="35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535" y="4874946"/>
            <a:ext cx="8820472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ОНИ ОБЕСПЕЧИВАЮТ  ОРГАНИЗМ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62" y="0"/>
            <a:ext cx="9139538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6 ОСНОВНЫХ ПРИНЦИПОВ ПРОТИВОРАКОВОЙ ДИЕТЫ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9716" y="776898"/>
            <a:ext cx="7938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ЕШЬТЕ ОВОЩИ И ФРУКТЫ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02282"/>
            <a:ext cx="9997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ru-RU" sz="19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535" y="5301208"/>
            <a:ext cx="8820472" cy="14465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38100">
                  <a:noFill/>
                </a:ln>
                <a:solidFill>
                  <a:schemeClr val="bg1"/>
                </a:solidFill>
              </a:rPr>
              <a:t>АНТИКАНЦЕРОГЕННЫМИ ВЕЩЕСТВАМИ  И  КЛЕТЧАТКОЙ</a:t>
            </a:r>
            <a:endParaRPr lang="ru-RU" sz="4400" b="1" dirty="0">
              <a:ln w="38100">
                <a:noFill/>
              </a:ln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7302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454"/>
    </mc:Choice>
    <mc:Fallback>
      <p:transition spd="slow" advTm="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ozzyshop.com.ua/58038-thickbox_default/morkov-myta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90" y="2204864"/>
            <a:ext cx="3646419" cy="364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62" y="0"/>
            <a:ext cx="913953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ВЫСОКИМ АНТИКАНЦЕРОГЕННЫМ ДЕЙСТВИЕМ ОБЛАДАЮТ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15288"/>
            <a:ext cx="8890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ЖЁЛТЫЕ И ОРАНЖЕВЫЕ ОВОЩИ, ФРУКТЫ И ЯГОДЫ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62" y="6190664"/>
            <a:ext cx="9104041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β-КАРОТИН  ПОДАВЛЯЕТ  ВЫРАБОТКУ  СВОБОДНЫХ  РАДИКАЛОВ,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ЗАЩИЩАЯ КЛЕТКИ ИММУННОЙ СИСТЕМЫ  ОТ ПОВРЕЖДЕНИЯ</a:t>
            </a:r>
          </a:p>
        </p:txBody>
      </p:sp>
      <p:pic>
        <p:nvPicPr>
          <p:cNvPr id="12294" name="Picture 6" descr="http://pngimg.com/uploads/pumpkin/pumpkin_PNG937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997874" cy="356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323" y="2204864"/>
            <a:ext cx="3083913" cy="2797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3855258"/>
            <a:ext cx="3340832" cy="20712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4334" y="3855258"/>
            <a:ext cx="2478062" cy="21309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6000047" y="3501008"/>
            <a:ext cx="2840189" cy="2098915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28862" y="1372126"/>
            <a:ext cx="2686954" cy="1099785"/>
            <a:chOff x="228862" y="1372126"/>
            <a:chExt cx="2686954" cy="109978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28862" y="1702470"/>
              <a:ext cx="2686954" cy="769441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</a:rPr>
                <a:t>β-каротин</a:t>
              </a:r>
              <a:endParaRPr lang="ru-RU" sz="4400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926970" y="1372126"/>
              <a:ext cx="1326838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СОДЕРЖАТ</a:t>
              </a:r>
              <a:r>
                <a:rPr lang="ru-RU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406975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289"/>
    </mc:Choice>
    <mc:Fallback>
      <p:transition spd="slow" advTm="19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1190818"/>
            <a:ext cx="4283968" cy="30463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190818"/>
            <a:ext cx="4440358" cy="44403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2" y="0"/>
            <a:ext cx="913953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ВЫСОКИМ АНТИКАНЦЕРОГЕННЫМ ДЕЙСТВИЕМ ОБЛАДАЮТ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9941" y="2243810"/>
            <a:ext cx="7711456" cy="3605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852936"/>
            <a:ext cx="5203307" cy="3926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10997"/>
            <a:ext cx="4788024" cy="35910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252" y="671304"/>
            <a:ext cx="8558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ЛИСТЬЯ ЗЕЛЁНОГО ЛУКА, ЩАВЕЛЯ, ШПИНАТА, САЛАТА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0252" y="2083495"/>
            <a:ext cx="2686954" cy="769441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β-каротин</a:t>
            </a:r>
            <a:endParaRPr lang="ru-RU" sz="4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88360" y="1753151"/>
            <a:ext cx="1326838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СОДЕРЖАТ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62" y="6190664"/>
            <a:ext cx="9104041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β-КАРОТИН  ПОДАВЛЯЕТ  ВЫРАБОТКУ  СВОБОДНЫХ  РАДИКАЛОВ,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ЗАЩИЩАЯ КЛЕТКИ ИММУННОЙ СИСТЕМЫ  ОТ ПОВРЕЖДЕНИЯ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8740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691"/>
    </mc:Choice>
    <mc:Fallback>
      <p:transition spd="slow" advTm="1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4231" y="1831470"/>
            <a:ext cx="4255173" cy="34272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2641" y="1588223"/>
            <a:ext cx="3923928" cy="2792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1549279"/>
            <a:ext cx="3106573" cy="23837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548680"/>
            <a:ext cx="8640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СВЕЖИЕ ФРУКТЫ, ОВОЩИ, ЯГОДЫ, </a:t>
            </a:r>
          </a:p>
          <a:p>
            <a:pPr lvl="0"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СОДЕРЖАЩИЕ  БОЛЬШОЕ  КОЛИЧЕСТВО  ВИТАМИНА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62" y="0"/>
            <a:ext cx="913953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ВЫСОКИМ АНТИКАНЦЕРОГЕННЫМ ДЕЙСТВИЕМ ОБЛАДАЮТ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6756" y="4036133"/>
            <a:ext cx="5832648" cy="2800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11" y="4320843"/>
            <a:ext cx="3598565" cy="2360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4324833"/>
            <a:ext cx="3563888" cy="25570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026" y="3545071"/>
            <a:ext cx="4572000" cy="1077218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АСКОРБИНОВАЯ  КИСЛОТА  </a:t>
            </a:r>
            <a:r>
              <a:rPr lang="ru-RU" sz="2000" b="1" dirty="0" smtClean="0">
                <a:solidFill>
                  <a:schemeClr val="bg1"/>
                </a:solidFill>
              </a:rPr>
              <a:t>НАРУШАЕТ МЕТАБОЛИЗМ  РАКОВЫХ  КЛЕТОК, ЗАМЕДЛЯЕТ  ИХ  РОСТ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7922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182"/>
    </mc:Choice>
    <mc:Fallback>
      <p:transition spd="slow" advTm="1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93276">
            <a:off x="4669045" y="375928"/>
            <a:ext cx="3420664" cy="34206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08" y="1356721"/>
            <a:ext cx="4139952" cy="2759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93" y="2910349"/>
            <a:ext cx="3418959" cy="24126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7165" y="1781670"/>
            <a:ext cx="3221185" cy="27702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3748" y="2086260"/>
            <a:ext cx="4931258" cy="49312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269931"/>
            <a:ext cx="4098278" cy="4098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25" y="4345589"/>
            <a:ext cx="3328055" cy="26863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2" y="0"/>
            <a:ext cx="913953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ВЫСОКИМ АНТИКАНЦЕРОГЕННЫМ ДЕЙСТВИЕМ ОБЛАДАЮТ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305" y="1275886"/>
            <a:ext cx="4572000" cy="1477328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В ЭТИХ ОВОЩАХ СОДЕРЖАТСЯ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ВЕЩЕСТВА, ЗАЩИЩАЮЩИЕ ОРГАНИЗМ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ОТ РАДИОАКТИВНОГО ВОЗДЕЙСТВИЯ,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ПРЕДОТВРАЩАЮЩИЕ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РОСТ  РАКОВЫХ  КЛЕТОК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8084" y="4033113"/>
            <a:ext cx="3120060" cy="29844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17529" y="511864"/>
            <a:ext cx="6113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ОВОЩИ СЕМЕЙСТВА КРЕСТОЦВЕТНЫЕ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1365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493"/>
    </mc:Choice>
    <mc:Fallback>
      <p:transition spd="slow" advTm="1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4393" y="1414403"/>
            <a:ext cx="4213348" cy="31560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2" y="0"/>
            <a:ext cx="913953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ВЫСОКИМ АНТИКАНЦЕРОГЕННЫМ ДЕЙСТВИЕМ ОБЛАДАЮТ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778" y="2924944"/>
            <a:ext cx="3950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ЭТИ СОЕДИНЕНИЯ ПОДАВЛЯЮТ НАКОПЛЕНИЕ СВОБОДНЫХ РАДИКАЛОВ, ПРЕПЯТСТВУЮТ МУТАЦИЯМ И РАЗВИТИЮ ОПУХОЛИ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2824947"/>
            <a:ext cx="4361589" cy="27526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6824" y="4679970"/>
            <a:ext cx="3259122" cy="2385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3399">
            <a:off x="5565643" y="4065793"/>
            <a:ext cx="3742098" cy="29846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3208" y="1200315"/>
            <a:ext cx="3947298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ПРОФИЛАКТИЧЕСКАЯ ПРОТИВООПУХОЛЕВАЯ ДОЗА –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1-2 </a:t>
            </a:r>
            <a:r>
              <a:rPr lang="ru-RU" sz="2000" b="1" dirty="0" smtClean="0">
                <a:solidFill>
                  <a:schemeClr val="bg1"/>
                </a:solidFill>
              </a:rPr>
              <a:t>зубчика чеснока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или </a:t>
            </a:r>
            <a:r>
              <a:rPr lang="ru-RU" sz="2800" b="1" dirty="0" smtClean="0">
                <a:solidFill>
                  <a:schemeClr val="bg1"/>
                </a:solidFill>
              </a:rPr>
              <a:t>30-40 </a:t>
            </a:r>
            <a:r>
              <a:rPr lang="ru-RU" sz="2000" b="1" dirty="0" smtClean="0">
                <a:solidFill>
                  <a:schemeClr val="bg1"/>
                </a:solidFill>
              </a:rPr>
              <a:t>г лука в день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500389"/>
            <a:ext cx="3934090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ОБЛАДАЮТ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АНТИБАКТЕРИАЛЬНЫМ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ДЕЙСТВИЕМ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62" y="461665"/>
            <a:ext cx="9139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ЛУК И ЧЕСНОК 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40390" y="4172887"/>
            <a:ext cx="4023794" cy="1200329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</a:rPr>
              <a:t>ЗАЩИЩАЮТ </a:t>
            </a:r>
          </a:p>
          <a:p>
            <a:pPr lvl="0" algn="ctr"/>
            <a:r>
              <a:rPr lang="ru-RU" sz="3600" b="1" dirty="0" smtClean="0">
                <a:solidFill>
                  <a:schemeClr val="bg1"/>
                </a:solidFill>
              </a:rPr>
              <a:t>ОТ КАНЦЕРОГЕНОВ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2900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498"/>
    </mc:Choice>
    <mc:Fallback>
      <p:transition spd="slow" advTm="19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riocomm.com/images/catalog/OjJr2RK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41" r="13454"/>
          <a:stretch/>
        </p:blipFill>
        <p:spPr bwMode="auto">
          <a:xfrm>
            <a:off x="0" y="2378990"/>
            <a:ext cx="9143999" cy="44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6512" y="1534145"/>
            <a:ext cx="9180511" cy="95410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1"/>
                </a:solidFill>
              </a:rPr>
              <a:t>СОДЕРЖАТ </a:t>
            </a:r>
            <a:r>
              <a:rPr lang="ru-RU" sz="3200" b="1" dirty="0" smtClean="0">
                <a:solidFill>
                  <a:schemeClr val="bg1"/>
                </a:solidFill>
              </a:rPr>
              <a:t>ЙОД, ВИТАМИН </a:t>
            </a:r>
            <a:r>
              <a:rPr lang="en-US" sz="3200" b="1" dirty="0" smtClean="0">
                <a:solidFill>
                  <a:schemeClr val="bg1"/>
                </a:solidFill>
              </a:rPr>
              <a:t>D</a:t>
            </a:r>
            <a:r>
              <a:rPr lang="ru-RU" sz="3200" b="1" dirty="0" smtClean="0">
                <a:solidFill>
                  <a:schemeClr val="bg1"/>
                </a:solidFill>
              </a:rPr>
              <a:t>, ОМЕГА-3</a:t>
            </a:r>
            <a:r>
              <a:rPr lang="ru-RU" sz="2000" b="1" dirty="0" smtClean="0">
                <a:solidFill>
                  <a:schemeClr val="bg1"/>
                </a:solidFill>
              </a:rPr>
              <a:t>-ПОЛИНЕНАСЫЩЕННЫЕ </a:t>
            </a:r>
            <a:r>
              <a:rPr lang="ru-RU" sz="1900" b="1" dirty="0" smtClean="0">
                <a:solidFill>
                  <a:schemeClr val="bg1"/>
                </a:solidFill>
              </a:rPr>
              <a:t>ЖИРНЫЕ КИСЛОТЫ, КОТОРЫЕ ПОВЫШАЮТ  ПРОТИВООПУХОЛЕВЫЙ </a:t>
            </a:r>
            <a:r>
              <a:rPr lang="ru-RU" sz="2400" b="1" dirty="0" smtClean="0">
                <a:solidFill>
                  <a:schemeClr val="bg1"/>
                </a:solidFill>
              </a:rPr>
              <a:t>ИММУНИТЕТ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62" y="0"/>
            <a:ext cx="913953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ВЫСОКИМ АНТИКАНЦЕРОГЕННЫМ ДЕЙСТВИЕМ ОБЛАДАЮТ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41297" y="620688"/>
            <a:ext cx="91900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МОРСКАЯ  РЫБА и МОРЕПРОДУКТЫ 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6166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714"/>
    </mc:Choice>
    <mc:Fallback>
      <p:transition spd="slow" advTm="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764704"/>
            <a:ext cx="7128792" cy="59059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916832"/>
            <a:ext cx="3600400" cy="2031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СОДЕРЖИТ КАТЕХИНЫ, ПОДАВЛЯЮЩИЕ ВРЕДНОЕ ВОЗДЕЙСТВИЕ УФ-ИЗЛУЧЕНИЯ, ЧТО ЗАМЕДЛЯЕТ ПРОЦЕССЫ СТАРЕНИЯ КОЖИ, УМЕНЬШАЕТ РИСК РАЗВИТИЯ РАКА КОЖИ, РАКА ГРУДИ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62" y="0"/>
            <a:ext cx="913953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ВЫСОКИМ АНТИКАНЦЕРОГЕННЫМ ДЕЙСТВИЕМ ОБЛАДАЮТ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733256"/>
            <a:ext cx="9143999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РЕКОМЕНДУЕТСЯ ЕЖЕДНЕВНО ВЫПИВАТЬ </a:t>
            </a:r>
            <a:r>
              <a:rPr lang="ru-RU" sz="3600" b="1" dirty="0" smtClean="0">
                <a:solidFill>
                  <a:schemeClr val="bg1"/>
                </a:solidFill>
              </a:rPr>
              <a:t>1-2</a:t>
            </a:r>
            <a:r>
              <a:rPr lang="ru-RU" sz="2400" b="1" dirty="0" smtClean="0">
                <a:solidFill>
                  <a:schemeClr val="bg1"/>
                </a:solidFill>
              </a:rPr>
              <a:t> НЕБОЛЬШИХ ЧАШКИ ЗЕЛЕНОГО ЧАЯ (150-180 мл)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5152" y="620688"/>
            <a:ext cx="567815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</a:rPr>
              <a:t>ЗЕЛЁНЫЙ ЧАЙ </a:t>
            </a:r>
            <a:endParaRPr lang="ru-RU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AutoShape 2" descr="https://www.pngarts.com/files/3/Green-Tea-PNG-Pi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5765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431"/>
    </mc:Choice>
    <mc:Fallback>
      <p:transition spd="slow" advTm="1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https://pngicon.ru/file/uploads/ban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4713" y="1928288"/>
            <a:ext cx="2861831" cy="286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fressure.co.nz/images/ingredient/5/avoca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3780" y="3362513"/>
            <a:ext cx="3266992" cy="24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pngimg.com/uploads/wheat/wheat_PNG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9108" y="2996952"/>
            <a:ext cx="3153394" cy="15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1981" y="1699426"/>
            <a:ext cx="3292704" cy="3292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2783270"/>
            <a:ext cx="2858618" cy="2858618"/>
          </a:xfrm>
          <a:prstGeom prst="rect">
            <a:avLst/>
          </a:prstGeom>
        </p:spPr>
      </p:pic>
      <p:pic>
        <p:nvPicPr>
          <p:cNvPr id="6" name="Picture 6" descr="http://pngimg.com/uploads/pumpkin/pumpkin_PNG937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706" y="2690055"/>
            <a:ext cx="2200230" cy="18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2" y="0"/>
            <a:ext cx="9139538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6 ОСНОВНЫХ ПРИНЦИПОВ ПРОТИВОРАКОВОЙ ДИЕТЫ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9716" y="776898"/>
            <a:ext cx="7938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РЕГУЛЯРНО УПОТРЕБЛЯЙТЕ </a:t>
            </a:r>
          </a:p>
          <a:p>
            <a:pPr lvl="0"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КРУПЫ, ОВОЩИ, ФРУКТЫ, ЯГОДЫ,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СОДЕРЖАЩИЕ  РАСТИТЕЛЬНУЮ  КЛЕТЧАТКУ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02282"/>
            <a:ext cx="9997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19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9223" y="3904825"/>
            <a:ext cx="3524865" cy="1574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4340" y="3903128"/>
            <a:ext cx="1885557" cy="1677489"/>
          </a:xfrm>
          <a:prstGeom prst="rect">
            <a:avLst/>
          </a:prstGeom>
        </p:spPr>
      </p:pic>
      <p:pic>
        <p:nvPicPr>
          <p:cNvPr id="9220" name="Picture 4" descr="https://www.picpng.com/images/large/apple-image-download-2513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5401" y="4221088"/>
            <a:ext cx="2068991" cy="154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9898" y="3503328"/>
            <a:ext cx="2977604" cy="29776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938353"/>
            <a:ext cx="1777321" cy="17035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659"/>
          <a:stretch/>
        </p:blipFill>
        <p:spPr>
          <a:xfrm>
            <a:off x="7611144" y="2948813"/>
            <a:ext cx="1560863" cy="2544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612743"/>
            <a:ext cx="9172007" cy="124525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ПИЩЕВЫЕ  ВОЛОКНА  И КЛЕТЧАТКА  СВЯЗЫВАЮТ  КАНЦЕРОГЕНЫ, СОКРАЩАЯ  ВРЕМЯ  ИХ  КОНТАКТА  С  ТОЛСТЫМ  КИШЕЧНИКОМ, </a:t>
            </a: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И  ПОМОГАЮТ  ВЫВЕСТИ  ИХ  ИЗ  ОРГАНИЗМА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508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445"/>
    </mc:Choice>
    <mc:Fallback>
      <p:transition spd="slow" advTm="1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75" b="95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12"/>
          <a:stretch/>
        </p:blipFill>
        <p:spPr bwMode="auto">
          <a:xfrm>
            <a:off x="1090029" y="2563722"/>
            <a:ext cx="6963941" cy="429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07704" y="2889932"/>
            <a:ext cx="1440160" cy="1296352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76675" y="1590904"/>
            <a:ext cx="1728192" cy="1640408"/>
          </a:xfrm>
          <a:prstGeom prst="roundRect">
            <a:avLst/>
          </a:prstGeom>
          <a:blipFill dpi="0" rotWithShape="1">
            <a:blip r:embed="rId7" cstate="print"/>
            <a:srcRect/>
            <a:stretch>
              <a:fillRect l="-4000" r="-4000"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cs typeface="Aharoni" pitchFamily="2" charset="-79"/>
              </a:rPr>
              <a:t>ФАКТОРЫ РИСКА РАЗВИТИЯ ОНКОЛОГИЧЕСКИХ ЗАБОЛЕВАНИЙ</a:t>
            </a:r>
            <a:endParaRPr lang="ru-RU" sz="2400" b="1" dirty="0">
              <a:solidFill>
                <a:schemeClr val="bg1"/>
              </a:solidFill>
              <a:cs typeface="Aharoni" pitchFamily="2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36515" y="679085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НЕПРАВИЛЬНОЕ ПИТАНИЕ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91680" y="2276872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КУРЕНИЕ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76788" y="3678453"/>
            <a:ext cx="2465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МАЛОПОДВИЖНЫЙ ОБРАЗ ЖИЗНИ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ВИРУСНЫЕ ИНФЕКЦИИ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АЛКОГОЛИЗМ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ПРОФЕССИОНАЛЬНЫЕ КАНЦЕРОГЕНЫ И ДР.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26504" y="716503"/>
            <a:ext cx="31112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СТОИТ НА ПЕРВОМ МЕСТЕ </a:t>
            </a:r>
            <a:endParaRPr lang="ru-RU" b="1" dirty="0">
              <a:solidFill>
                <a:srgbClr val="92D050"/>
              </a:solidFill>
            </a:endParaRPr>
          </a:p>
          <a:p>
            <a:r>
              <a:rPr lang="ru-RU" b="1" dirty="0" smtClean="0">
                <a:solidFill>
                  <a:srgbClr val="92D050"/>
                </a:solidFill>
              </a:rPr>
              <a:t>В СПИСКЕ ФАКТОРОВ  РИСКА  РАЗВИТИЯ ОНКОЛОГИЧЕСКИХ ЗАБОЛЕВАНИЙ</a:t>
            </a:r>
            <a:endParaRPr lang="ru-RU" b="1" dirty="0">
              <a:solidFill>
                <a:srgbClr val="92D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6600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609"/>
    </mc:Choice>
    <mc:Fallback>
      <p:transition spd="slow" advTm="9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1" grpId="0"/>
      <p:bldP spid="1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erramagic.ru/images/Nelzya-upotreblyat-alkog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14538"/>
            <a:ext cx="4009272" cy="40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2" y="0"/>
            <a:ext cx="9139538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6 ОСНОВНЫХ ПРИНЦИПОВ ПРОТИВОРАКОВОЙ ДИЕТЫ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9716" y="776898"/>
            <a:ext cx="7938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СТАРАЙТЕСЬ НЕ УПОТРЕБЛЯТЬ АЛКОГОЛЬ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02282"/>
            <a:ext cx="9997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19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2" y="5013176"/>
            <a:ext cx="3775450" cy="13681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СВЕДИТЕ К МИНИМУМУ РАЗВИТИЕ РАКА ПОЛОСТИ РТА, ПИЩЕВОДА, ПЕЧЕНИ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И МОЛОЧНОЙ ЖЕЛЕЗЫ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avatars.mds.yandex.net/get-pdb/33827/5ac96254-ba48-4e3a-9358-b5642901fa7a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784" y="4587319"/>
            <a:ext cx="3404320" cy="227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4871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493"/>
    </mc:Choice>
    <mc:Fallback>
      <p:transition spd="slow" advTm="1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playcast.ru/uploads/2014/05/18/86378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5203">
            <a:off x="5331859" y="2212041"/>
            <a:ext cx="4016545" cy="27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1779637"/>
            <a:ext cx="4298778" cy="4298778"/>
          </a:xfrm>
          <a:prstGeom prst="rect">
            <a:avLst/>
          </a:prstGeom>
        </p:spPr>
      </p:pic>
      <p:pic>
        <p:nvPicPr>
          <p:cNvPr id="11266" name="Picture 2" descr="http://www.pngpix.com/wp-content/uploads/2016/08/PNGPIX-COM-Meat-PNG-Transparent-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365104"/>
            <a:ext cx="4290711" cy="286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2" y="0"/>
            <a:ext cx="9139538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6 ОСНОВНЫХ ПРИНЦИПОВ ПРОТИВОРАКОВОЙ ДИЕТЫ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62" y="5748126"/>
            <a:ext cx="3609354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ЗАМЕНИТЕ КРАСНОЕ МЯСО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НА ТУШЁНЫЕ, ПАРОВЫЕ БЛЮДА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ИЗ КУРИЦЫ И РЫБЫ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0"/>
            <a:ext cx="9997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19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840012"/>
            <a:ext cx="297271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ЖАРЕНЫЕ, КОПЧЁНЫЕ, СОЛЕНЫЕ  МЯСНЫЕ  БЛЮДА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0996" y="692696"/>
            <a:ext cx="72354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СВЕДИТЕ К МИНИМУМУ УПОТРЕБЛЕНИЕ 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КРАСНОГО МЯСА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414" y="3947737"/>
            <a:ext cx="3600778" cy="3600778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636212" y="1974988"/>
            <a:ext cx="4680520" cy="468052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39952" y="3299854"/>
            <a:ext cx="3888432" cy="244827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8092" y="2675358"/>
            <a:ext cx="2565716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ИЗДЕЛИЯ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ИЗ </a:t>
            </a:r>
            <a:r>
              <a:rPr lang="ru-RU" b="1" dirty="0">
                <a:solidFill>
                  <a:schemeClr val="bg1"/>
                </a:solidFill>
              </a:rPr>
              <a:t>ПЕРЕРАБОТАННОГО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КРАСНОГО МЯСА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935145"/>
            <a:ext cx="3362296" cy="65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СОДЕРЖАТ МНОГО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КАНЦЕРОГЕННЫХ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ВЕЩЕСТВ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8634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235"/>
    </mc:Choice>
    <mc:Fallback>
      <p:transition spd="slow" advTm="2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xn--b1adefomqane0jta.xn--p1ai/images/%D0%B2%D1%80%D0%B0%D1%87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3931" y="2204863"/>
            <a:ext cx="5400600" cy="359688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2" y="5657671"/>
            <a:ext cx="9139538" cy="116955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ЭТО ПОЗВОЛИТ  ВЫЯВИТЬ  ФОНОВЫЕ  ПРЕДРАКОВЫЕ  ЗАБОЛЕВАНИЯ, 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РАДИКАЛЬНОЕ  ЛЕЧЕНИЕ  КОТОРЫХ ПРЕДОТВРАТИТ  РАЗВИТИЕ  ЗЛОКАЧЕСТВЕННОЙ  ОПУХОЛИ</a:t>
            </a:r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43698" y="296648"/>
            <a:ext cx="91439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РЕГУЛЯРНО ПРОХОДИТЕ</a:t>
            </a:r>
          </a:p>
          <a:p>
            <a:pPr lvl="0"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 ДИСПАНСЕРИЗАЦИЮ</a:t>
            </a:r>
            <a:endParaRPr lang="ru-RU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И ПРОФИЛАКТИЧЕСКИЕ ОСМОТРЫ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8295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371"/>
    </mc:Choice>
    <mc:Fallback>
      <p:transition spd="slow" advTm="10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4810"/>
            <a:ext cx="9144000" cy="60883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327678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ЗДОРОВЫЙ ОБРАЗ ЖИЗНИ –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ЭТО ГЛАВНОЕ УСЛОВИЕ  АКТИВНОГО ДОЛГОЛЕТИЯ!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БУДЬТЕ</a:t>
            </a:r>
            <a:r>
              <a:rPr lang="ru-RU" sz="3600" b="1" dirty="0" smtClean="0">
                <a:solidFill>
                  <a:srgbClr val="92D050"/>
                </a:solidFill>
              </a:rPr>
              <a:t>  </a:t>
            </a:r>
            <a:r>
              <a:rPr lang="ru-RU" sz="3600" b="1" dirty="0" smtClean="0">
                <a:solidFill>
                  <a:schemeClr val="bg1"/>
                </a:solidFill>
              </a:rPr>
              <a:t>ЗДОРОВЫ!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AutoShape 2" descr="https://econet.ru/media/147/kindeditor/image/201210/201210271959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conet.ru/media/147/kindeditor/image/201210/2012102719591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4813" y="327678"/>
            <a:ext cx="864096" cy="864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5036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60"/>
    </mc:Choice>
    <mc:Fallback>
      <p:transition spd="slow" advTm="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olyatpochki.ru/wp-content/uploads/2018/04/znachitelnoe-vliyanie-okazyvaet-nepravilnoe-pita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5" y="743271"/>
            <a:ext cx="5985720" cy="38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память с посл. доступом 3"/>
          <p:cNvSpPr/>
          <p:nvPr/>
        </p:nvSpPr>
        <p:spPr>
          <a:xfrm flipH="1">
            <a:off x="4748902" y="758560"/>
            <a:ext cx="4503618" cy="3079694"/>
          </a:xfrm>
          <a:custGeom>
            <a:avLst/>
            <a:gdLst>
              <a:gd name="connsiteX0" fmla="*/ 1044116 w 2088232"/>
              <a:gd name="connsiteY0" fmla="*/ 1488355 h 1488355"/>
              <a:gd name="connsiteX1" fmla="*/ 55641 w 2088232"/>
              <a:gd name="connsiteY1" fmla="*/ 983868 h 1488355"/>
              <a:gd name="connsiteX2" fmla="*/ 684171 w 2088232"/>
              <a:gd name="connsiteY2" fmla="*/ 45618 h 1488355"/>
              <a:gd name="connsiteX3" fmla="*/ 1707647 w 2088232"/>
              <a:gd name="connsiteY3" fmla="*/ 169594 h 1488355"/>
              <a:gd name="connsiteX4" fmla="*/ 1782419 w 2088232"/>
              <a:gd name="connsiteY4" fmla="*/ 1270391 h 1488355"/>
              <a:gd name="connsiteX5" fmla="*/ 2088232 w 2088232"/>
              <a:gd name="connsiteY5" fmla="*/ 1270390 h 1488355"/>
              <a:gd name="connsiteX6" fmla="*/ 2088232 w 2088232"/>
              <a:gd name="connsiteY6" fmla="*/ 1488355 h 1488355"/>
              <a:gd name="connsiteX7" fmla="*/ 1044116 w 2088232"/>
              <a:gd name="connsiteY7" fmla="*/ 1488355 h 1488355"/>
              <a:gd name="connsiteX0" fmla="*/ 1044375 w 2088501"/>
              <a:gd name="connsiteY0" fmla="*/ 1488365 h 1488365"/>
              <a:gd name="connsiteX1" fmla="*/ 55900 w 2088501"/>
              <a:gd name="connsiteY1" fmla="*/ 983878 h 1488365"/>
              <a:gd name="connsiteX2" fmla="*/ 684430 w 2088501"/>
              <a:gd name="connsiteY2" fmla="*/ 45628 h 1488365"/>
              <a:gd name="connsiteX3" fmla="*/ 1707906 w 2088501"/>
              <a:gd name="connsiteY3" fmla="*/ 169604 h 1488365"/>
              <a:gd name="connsiteX4" fmla="*/ 1782678 w 2088501"/>
              <a:gd name="connsiteY4" fmla="*/ 1270401 h 1488365"/>
              <a:gd name="connsiteX5" fmla="*/ 1936091 w 2088501"/>
              <a:gd name="connsiteY5" fmla="*/ 1394225 h 1488365"/>
              <a:gd name="connsiteX6" fmla="*/ 2088491 w 2088501"/>
              <a:gd name="connsiteY6" fmla="*/ 1488365 h 1488365"/>
              <a:gd name="connsiteX7" fmla="*/ 1044375 w 2088501"/>
              <a:gd name="connsiteY7" fmla="*/ 1488365 h 1488365"/>
              <a:gd name="connsiteX0" fmla="*/ 930677 w 2041478"/>
              <a:gd name="connsiteY0" fmla="*/ 1574090 h 1574090"/>
              <a:gd name="connsiteX1" fmla="*/ 8877 w 2041478"/>
              <a:gd name="connsiteY1" fmla="*/ 983878 h 1574090"/>
              <a:gd name="connsiteX2" fmla="*/ 637407 w 2041478"/>
              <a:gd name="connsiteY2" fmla="*/ 45628 h 1574090"/>
              <a:gd name="connsiteX3" fmla="*/ 1660883 w 2041478"/>
              <a:gd name="connsiteY3" fmla="*/ 169604 h 1574090"/>
              <a:gd name="connsiteX4" fmla="*/ 1735655 w 2041478"/>
              <a:gd name="connsiteY4" fmla="*/ 1270401 h 1574090"/>
              <a:gd name="connsiteX5" fmla="*/ 1889068 w 2041478"/>
              <a:gd name="connsiteY5" fmla="*/ 1394225 h 1574090"/>
              <a:gd name="connsiteX6" fmla="*/ 2041468 w 2041478"/>
              <a:gd name="connsiteY6" fmla="*/ 1488365 h 1574090"/>
              <a:gd name="connsiteX7" fmla="*/ 930677 w 2041478"/>
              <a:gd name="connsiteY7" fmla="*/ 1574090 h 1574090"/>
              <a:gd name="connsiteX0" fmla="*/ 850167 w 2038123"/>
              <a:gd name="connsiteY0" fmla="*/ 1474983 h 1488365"/>
              <a:gd name="connsiteX1" fmla="*/ 5522 w 2038123"/>
              <a:gd name="connsiteY1" fmla="*/ 983878 h 1488365"/>
              <a:gd name="connsiteX2" fmla="*/ 634052 w 2038123"/>
              <a:gd name="connsiteY2" fmla="*/ 45628 h 1488365"/>
              <a:gd name="connsiteX3" fmla="*/ 1657528 w 2038123"/>
              <a:gd name="connsiteY3" fmla="*/ 169604 h 1488365"/>
              <a:gd name="connsiteX4" fmla="*/ 1732300 w 2038123"/>
              <a:gd name="connsiteY4" fmla="*/ 1270401 h 1488365"/>
              <a:gd name="connsiteX5" fmla="*/ 1885713 w 2038123"/>
              <a:gd name="connsiteY5" fmla="*/ 1394225 h 1488365"/>
              <a:gd name="connsiteX6" fmla="*/ 2038113 w 2038123"/>
              <a:gd name="connsiteY6" fmla="*/ 1488365 h 1488365"/>
              <a:gd name="connsiteX7" fmla="*/ 850167 w 2038123"/>
              <a:gd name="connsiteY7" fmla="*/ 1474983 h 1488365"/>
              <a:gd name="connsiteX0" fmla="*/ 850167 w 2038123"/>
              <a:gd name="connsiteY0" fmla="*/ 1474983 h 1501784"/>
              <a:gd name="connsiteX1" fmla="*/ 5522 w 2038123"/>
              <a:gd name="connsiteY1" fmla="*/ 983878 h 1501784"/>
              <a:gd name="connsiteX2" fmla="*/ 634052 w 2038123"/>
              <a:gd name="connsiteY2" fmla="*/ 45628 h 1501784"/>
              <a:gd name="connsiteX3" fmla="*/ 1657528 w 2038123"/>
              <a:gd name="connsiteY3" fmla="*/ 169604 h 1501784"/>
              <a:gd name="connsiteX4" fmla="*/ 1732300 w 2038123"/>
              <a:gd name="connsiteY4" fmla="*/ 1270401 h 1501784"/>
              <a:gd name="connsiteX5" fmla="*/ 1885713 w 2038123"/>
              <a:gd name="connsiteY5" fmla="*/ 1394225 h 1501784"/>
              <a:gd name="connsiteX6" fmla="*/ 2038113 w 2038123"/>
              <a:gd name="connsiteY6" fmla="*/ 1488365 h 1501784"/>
              <a:gd name="connsiteX7" fmla="*/ 850167 w 2038123"/>
              <a:gd name="connsiteY7" fmla="*/ 1474983 h 1501784"/>
              <a:gd name="connsiteX0" fmla="*/ 850167 w 2038123"/>
              <a:gd name="connsiteY0" fmla="*/ 1474983 h 1501784"/>
              <a:gd name="connsiteX1" fmla="*/ 5522 w 2038123"/>
              <a:gd name="connsiteY1" fmla="*/ 983878 h 1501784"/>
              <a:gd name="connsiteX2" fmla="*/ 634052 w 2038123"/>
              <a:gd name="connsiteY2" fmla="*/ 45628 h 1501784"/>
              <a:gd name="connsiteX3" fmla="*/ 1657528 w 2038123"/>
              <a:gd name="connsiteY3" fmla="*/ 169604 h 1501784"/>
              <a:gd name="connsiteX4" fmla="*/ 1732300 w 2038123"/>
              <a:gd name="connsiteY4" fmla="*/ 1270401 h 1501784"/>
              <a:gd name="connsiteX5" fmla="*/ 1885713 w 2038123"/>
              <a:gd name="connsiteY5" fmla="*/ 1394225 h 1501784"/>
              <a:gd name="connsiteX6" fmla="*/ 2038113 w 2038123"/>
              <a:gd name="connsiteY6" fmla="*/ 1488365 h 1501784"/>
              <a:gd name="connsiteX7" fmla="*/ 850167 w 2038123"/>
              <a:gd name="connsiteY7" fmla="*/ 1474983 h 1501784"/>
              <a:gd name="connsiteX0" fmla="*/ 802099 w 2036347"/>
              <a:gd name="connsiteY0" fmla="*/ 1648427 h 1657017"/>
              <a:gd name="connsiteX1" fmla="*/ 3746 w 2036347"/>
              <a:gd name="connsiteY1" fmla="*/ 983878 h 1657017"/>
              <a:gd name="connsiteX2" fmla="*/ 632276 w 2036347"/>
              <a:gd name="connsiteY2" fmla="*/ 45628 h 1657017"/>
              <a:gd name="connsiteX3" fmla="*/ 1655752 w 2036347"/>
              <a:gd name="connsiteY3" fmla="*/ 169604 h 1657017"/>
              <a:gd name="connsiteX4" fmla="*/ 1730524 w 2036347"/>
              <a:gd name="connsiteY4" fmla="*/ 1270401 h 1657017"/>
              <a:gd name="connsiteX5" fmla="*/ 1883937 w 2036347"/>
              <a:gd name="connsiteY5" fmla="*/ 1394225 h 1657017"/>
              <a:gd name="connsiteX6" fmla="*/ 2036337 w 2036347"/>
              <a:gd name="connsiteY6" fmla="*/ 1488365 h 1657017"/>
              <a:gd name="connsiteX7" fmla="*/ 802099 w 2036347"/>
              <a:gd name="connsiteY7" fmla="*/ 1648427 h 1657017"/>
              <a:gd name="connsiteX0" fmla="*/ 802099 w 2044053"/>
              <a:gd name="connsiteY0" fmla="*/ 1648427 h 1654836"/>
              <a:gd name="connsiteX1" fmla="*/ 3746 w 2044053"/>
              <a:gd name="connsiteY1" fmla="*/ 983878 h 1654836"/>
              <a:gd name="connsiteX2" fmla="*/ 632276 w 2044053"/>
              <a:gd name="connsiteY2" fmla="*/ 45628 h 1654836"/>
              <a:gd name="connsiteX3" fmla="*/ 1655752 w 2044053"/>
              <a:gd name="connsiteY3" fmla="*/ 169604 h 1654836"/>
              <a:gd name="connsiteX4" fmla="*/ 1730524 w 2044053"/>
              <a:gd name="connsiteY4" fmla="*/ 1270401 h 1654836"/>
              <a:gd name="connsiteX5" fmla="*/ 1883937 w 2044053"/>
              <a:gd name="connsiteY5" fmla="*/ 1394225 h 1654836"/>
              <a:gd name="connsiteX6" fmla="*/ 2044053 w 2044053"/>
              <a:gd name="connsiteY6" fmla="*/ 1401643 h 1654836"/>
              <a:gd name="connsiteX7" fmla="*/ 802099 w 2044053"/>
              <a:gd name="connsiteY7" fmla="*/ 1648427 h 1654836"/>
              <a:gd name="connsiteX0" fmla="*/ 802099 w 2044053"/>
              <a:gd name="connsiteY0" fmla="*/ 1648427 h 1658971"/>
              <a:gd name="connsiteX1" fmla="*/ 3746 w 2044053"/>
              <a:gd name="connsiteY1" fmla="*/ 983878 h 1658971"/>
              <a:gd name="connsiteX2" fmla="*/ 632276 w 2044053"/>
              <a:gd name="connsiteY2" fmla="*/ 45628 h 1658971"/>
              <a:gd name="connsiteX3" fmla="*/ 1655752 w 2044053"/>
              <a:gd name="connsiteY3" fmla="*/ 169604 h 1658971"/>
              <a:gd name="connsiteX4" fmla="*/ 1730524 w 2044053"/>
              <a:gd name="connsiteY4" fmla="*/ 1270401 h 1658971"/>
              <a:gd name="connsiteX5" fmla="*/ 1883937 w 2044053"/>
              <a:gd name="connsiteY5" fmla="*/ 1394225 h 1658971"/>
              <a:gd name="connsiteX6" fmla="*/ 2044053 w 2044053"/>
              <a:gd name="connsiteY6" fmla="*/ 1401643 h 1658971"/>
              <a:gd name="connsiteX7" fmla="*/ 802099 w 2044053"/>
              <a:gd name="connsiteY7" fmla="*/ 1648427 h 1658971"/>
              <a:gd name="connsiteX0" fmla="*/ 802099 w 2044053"/>
              <a:gd name="connsiteY0" fmla="*/ 1648427 h 1658971"/>
              <a:gd name="connsiteX1" fmla="*/ 3746 w 2044053"/>
              <a:gd name="connsiteY1" fmla="*/ 983878 h 1658971"/>
              <a:gd name="connsiteX2" fmla="*/ 632276 w 2044053"/>
              <a:gd name="connsiteY2" fmla="*/ 45628 h 1658971"/>
              <a:gd name="connsiteX3" fmla="*/ 1655752 w 2044053"/>
              <a:gd name="connsiteY3" fmla="*/ 169604 h 1658971"/>
              <a:gd name="connsiteX4" fmla="*/ 1730524 w 2044053"/>
              <a:gd name="connsiteY4" fmla="*/ 1270401 h 1658971"/>
              <a:gd name="connsiteX5" fmla="*/ 1883937 w 2044053"/>
              <a:gd name="connsiteY5" fmla="*/ 1351854 h 1658971"/>
              <a:gd name="connsiteX6" fmla="*/ 2044053 w 2044053"/>
              <a:gd name="connsiteY6" fmla="*/ 1401643 h 1658971"/>
              <a:gd name="connsiteX7" fmla="*/ 802099 w 2044053"/>
              <a:gd name="connsiteY7" fmla="*/ 1648427 h 1658971"/>
              <a:gd name="connsiteX0" fmla="*/ 802099 w 2044053"/>
              <a:gd name="connsiteY0" fmla="*/ 1648427 h 1658971"/>
              <a:gd name="connsiteX1" fmla="*/ 3746 w 2044053"/>
              <a:gd name="connsiteY1" fmla="*/ 983878 h 1658971"/>
              <a:gd name="connsiteX2" fmla="*/ 632276 w 2044053"/>
              <a:gd name="connsiteY2" fmla="*/ 45628 h 1658971"/>
              <a:gd name="connsiteX3" fmla="*/ 1655752 w 2044053"/>
              <a:gd name="connsiteY3" fmla="*/ 169604 h 1658971"/>
              <a:gd name="connsiteX4" fmla="*/ 1730524 w 2044053"/>
              <a:gd name="connsiteY4" fmla="*/ 1270401 h 1658971"/>
              <a:gd name="connsiteX5" fmla="*/ 1883937 w 2044053"/>
              <a:gd name="connsiteY5" fmla="*/ 1351854 h 1658971"/>
              <a:gd name="connsiteX6" fmla="*/ 2044053 w 2044053"/>
              <a:gd name="connsiteY6" fmla="*/ 1401643 h 1658971"/>
              <a:gd name="connsiteX7" fmla="*/ 802099 w 2044053"/>
              <a:gd name="connsiteY7" fmla="*/ 1648427 h 1658971"/>
              <a:gd name="connsiteX0" fmla="*/ 802099 w 2044053"/>
              <a:gd name="connsiteY0" fmla="*/ 1648427 h 1658971"/>
              <a:gd name="connsiteX1" fmla="*/ 3746 w 2044053"/>
              <a:gd name="connsiteY1" fmla="*/ 983878 h 1658971"/>
              <a:gd name="connsiteX2" fmla="*/ 632276 w 2044053"/>
              <a:gd name="connsiteY2" fmla="*/ 45628 h 1658971"/>
              <a:gd name="connsiteX3" fmla="*/ 1655752 w 2044053"/>
              <a:gd name="connsiteY3" fmla="*/ 169604 h 1658971"/>
              <a:gd name="connsiteX4" fmla="*/ 1730524 w 2044053"/>
              <a:gd name="connsiteY4" fmla="*/ 1270401 h 1658971"/>
              <a:gd name="connsiteX5" fmla="*/ 1883937 w 2044053"/>
              <a:gd name="connsiteY5" fmla="*/ 1351854 h 1658971"/>
              <a:gd name="connsiteX6" fmla="*/ 2044053 w 2044053"/>
              <a:gd name="connsiteY6" fmla="*/ 1401643 h 1658971"/>
              <a:gd name="connsiteX7" fmla="*/ 802099 w 2044053"/>
              <a:gd name="connsiteY7" fmla="*/ 1648427 h 16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4053" h="1658971">
                <a:moveTo>
                  <a:pt x="802099" y="1648427"/>
                </a:moveTo>
                <a:cubicBezTo>
                  <a:pt x="216177" y="1513926"/>
                  <a:pt x="32050" y="1251011"/>
                  <a:pt x="3746" y="983878"/>
                </a:cubicBezTo>
                <a:cubicBezTo>
                  <a:pt x="-24558" y="716745"/>
                  <a:pt x="100148" y="184913"/>
                  <a:pt x="632276" y="45628"/>
                </a:cubicBezTo>
                <a:cubicBezTo>
                  <a:pt x="980129" y="-45423"/>
                  <a:pt x="1369633" y="1758"/>
                  <a:pt x="1655752" y="169604"/>
                </a:cubicBezTo>
                <a:cubicBezTo>
                  <a:pt x="2131760" y="448844"/>
                  <a:pt x="2166459" y="959694"/>
                  <a:pt x="1730524" y="1270401"/>
                </a:cubicBezTo>
                <a:cubicBezTo>
                  <a:pt x="1781662" y="1297552"/>
                  <a:pt x="1797099" y="1292925"/>
                  <a:pt x="1883937" y="1351854"/>
                </a:cubicBezTo>
                <a:cubicBezTo>
                  <a:pt x="1937309" y="1380809"/>
                  <a:pt x="1990681" y="1399170"/>
                  <a:pt x="2044053" y="1401643"/>
                </a:cubicBezTo>
                <a:cubicBezTo>
                  <a:pt x="1632640" y="1538104"/>
                  <a:pt x="1236658" y="1702442"/>
                  <a:pt x="802099" y="1648427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9486" y="4600365"/>
            <a:ext cx="5654562" cy="1938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НЕПРАВИЛЬНОЕ ПИТАНИЕ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26056" y="784920"/>
            <a:ext cx="272061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900" b="1" spc="-200" dirty="0" smtClean="0">
                <a:ln w="285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35</a:t>
            </a:r>
            <a:endParaRPr lang="ru-RU" sz="19900" b="1" spc="-200" dirty="0">
              <a:ln w="285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72399" y="1326858"/>
            <a:ext cx="6896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285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%</a:t>
            </a:r>
            <a:endParaRPr lang="ru-RU" sz="5400" b="1" dirty="0">
              <a:ln w="2857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ФАКТОРЫ РИСКА РАЗВИТИЯ ОНКОЛОГИЧЕСКИХ ЗАБОЛЕВАНИЙ</a:t>
            </a:r>
          </a:p>
        </p:txBody>
      </p:sp>
      <p:pic>
        <p:nvPicPr>
          <p:cNvPr id="2052" name="Picture 4" descr="http://nashpskov.ru/userfiles/news/2017/09/06a66d0e2a3e5c0538463f001eda8b3d7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415" r="96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2674" y="3939630"/>
            <a:ext cx="4370745" cy="291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2454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200"/>
    </mc:Choice>
    <mc:Fallback>
      <p:transition spd="slow" advTm="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5" name="Picture 19" descr="https://qualifyme.edu.au/wp-content/uploads/2016/07/NSW-Fair-Tradine-Contractor-Licenc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5404772" cy="368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pixy.org/src/10/thumbs350/106665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92"/>
          <a:stretch/>
        </p:blipFill>
        <p:spPr bwMode="auto">
          <a:xfrm>
            <a:off x="6424970" y="160338"/>
            <a:ext cx="2475463" cy="32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162727"/>
            <a:ext cx="9143999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КАК СНИЗИТЬ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РИСК РАЗВИТИЯ РАКА?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8" name="AutoShape 15" descr="https://www.people4fair.com/wp-content/uploads/2015/01/questions_gir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8043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38"/>
    </mc:Choice>
    <mc:Fallback>
      <p:transition spd="slow" advTm="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areerskillet.org/wp-content/uploads/2014/11/iStock_000012808949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https://d2v9y0dukr6mq2.cloudfront.net/video/thumbnail/S9BPJEp7ioxrxk50/videoblocks-portrait-of-thinking-pondering-woman-having-an-idea-eureka-moment-pointing-up-showing-on-white-background-smiling-happy-multicultural-ethnic-asian-caucasian-female-model-in-studio_s2tj2vf1_thumbnail-full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365" r="9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53775"/>
            <a:ext cx="7309082" cy="411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935854"/>
            <a:ext cx="6984776" cy="175432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ПРОТИВОРАКОВАЯ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ДИЕТА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6" descr="http://itd1.mycdn.me/image?id=854037482602&amp;t=20&amp;plc=WEB&amp;tkn=*9Lizl8VWIRQbroMHvJMyjnlI1Ts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4279"/>
            <a:ext cx="1475322" cy="25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201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90"/>
    </mc:Choice>
    <mc:Fallback>
      <p:transition spd="slow" advTm="379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areerskillet.org/wp-content/uploads/2014/11/iStock_000012808949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542224"/>
            <a:ext cx="6984776" cy="175432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ПРОТИВОРАКОВОЙ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ДИЕТЫ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215" y="-171400"/>
            <a:ext cx="173797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900" b="1" dirty="0" smtClean="0">
                <a:solidFill>
                  <a:srgbClr val="92D050"/>
                </a:solidFill>
              </a:rPr>
              <a:t>6</a:t>
            </a:r>
            <a:endParaRPr lang="ru-RU" sz="23900" dirty="0">
              <a:solidFill>
                <a:srgbClr val="92D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840244"/>
            <a:ext cx="3039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ПРИНЦИПОВ</a:t>
            </a:r>
            <a:endParaRPr lang="ru-RU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41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68"/>
    </mc:Choice>
    <mc:Fallback>
      <p:transition spd="slow" advTm="236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heweightlossqueen.co.uk/wp-content/uploads/2017/07/ladies-slimming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004" y="1419887"/>
            <a:ext cx="8179376" cy="40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437853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92D050"/>
                </a:solidFill>
              </a:rPr>
              <a:t>ИЗБЫТОЧНЫЙ ВЕС ЯВЛЯЕТСЯ ФАКТОРОМ РИСКА </a:t>
            </a:r>
          </a:p>
          <a:p>
            <a:pPr lvl="0" algn="ctr"/>
            <a:r>
              <a:rPr lang="ru-RU" sz="2400" b="1" dirty="0" smtClean="0">
                <a:solidFill>
                  <a:srgbClr val="92D050"/>
                </a:solidFill>
              </a:rPr>
              <a:t>МНОГИХ ЗЛОКАЧЕСТВЕННЫХ ОПУХОЛЕЙ, </a:t>
            </a:r>
          </a:p>
          <a:p>
            <a:pPr lvl="0" algn="ctr"/>
            <a:r>
              <a:rPr lang="ru-RU" sz="2400" b="1" dirty="0" smtClean="0">
                <a:solidFill>
                  <a:srgbClr val="92D050"/>
                </a:solidFill>
              </a:rPr>
              <a:t>В ТОМ ЧИСЛЕ РАКА МОЛОЧНОЙ ЖЕЛЕЗЫ И РАКА ТЕЛА МАТКИ</a:t>
            </a:r>
            <a:endParaRPr lang="ru-RU" sz="2400" b="1" dirty="0">
              <a:solidFill>
                <a:srgbClr val="92D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62" y="0"/>
            <a:ext cx="9139538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6 ОСНОВНЫХ ПРИНЦИПОВ ПРОТИВОРАКОВОЙ ДИЕТЫ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94354"/>
            <a:ext cx="8586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БУДЬТЕ СТРОЙНЫМИ! 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02282"/>
            <a:ext cx="9997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99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7451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770"/>
    </mc:Choice>
    <mc:Fallback>
      <p:transition spd="slow" advTm="8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1042566"/>
            <a:ext cx="3794722" cy="37947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656"/>
          <a:stretch/>
        </p:blipFill>
        <p:spPr>
          <a:xfrm>
            <a:off x="5356977" y="297333"/>
            <a:ext cx="3823535" cy="52851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8910">
            <a:off x="1172334" y="2496235"/>
            <a:ext cx="3741150" cy="2701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2" y="0"/>
            <a:ext cx="9139538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6 ОСНОВНЫХ ПРИНЦИПОВ ПРОТИВОРАКОВОЙ ДИЕТЫ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02282"/>
            <a:ext cx="9997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ru-RU" sz="19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9716" y="776898"/>
            <a:ext cx="7938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СОКРАТИТЕ ПОТРЕБЛЕНИЕ ЖИРА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4" descr="http://www.playcast.ru/uploads/2014/05/18/863786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69618">
            <a:off x="4208746" y="3245827"/>
            <a:ext cx="4016545" cy="27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7585">
            <a:off x="1157163" y="2388265"/>
            <a:ext cx="4586810" cy="45868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62" y="6021288"/>
            <a:ext cx="913953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bg1"/>
                </a:solidFill>
              </a:rPr>
              <a:t>НЕ БОЛЕЕ 50-70 г ЖИРА В ДЕНЬ</a:t>
            </a:r>
          </a:p>
        </p:txBody>
      </p:sp>
      <p:sp>
        <p:nvSpPr>
          <p:cNvPr id="9" name="Овал 8"/>
          <p:cNvSpPr/>
          <p:nvPr/>
        </p:nvSpPr>
        <p:spPr>
          <a:xfrm>
            <a:off x="2195736" y="1484784"/>
            <a:ext cx="4608512" cy="45365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627784" y="2636912"/>
            <a:ext cx="3816424" cy="244827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="" val="401780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163"/>
    </mc:Choice>
    <mc:Fallback>
      <p:transition spd="slow" advTm="1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294" y="1562916"/>
            <a:ext cx="6433874" cy="43082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62" y="0"/>
            <a:ext cx="9139538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6 ОСНОВНЫХ ПРИНЦИПОВ ПРОТИВОРАКОВОЙ ДИЕТЫ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9716" y="776898"/>
            <a:ext cx="7938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СОКРАТИТЕ ПОТРЕБЛЕНИЕ ЖИРА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02282"/>
            <a:ext cx="9997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ru-RU" sz="19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237312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 </a:t>
            </a:r>
            <a:r>
              <a:rPr lang="ru-RU" sz="2400" b="1" dirty="0" smtClean="0">
                <a:solidFill>
                  <a:schemeClr val="bg1"/>
                </a:solidFill>
              </a:rPr>
              <a:t>НЕ ИСПОЛЬЗУЙТЕ  ПОВТОРНО  ПОРЦИЮ  МАСЛА  ДЛЯ  ЖАРКИ</a:t>
            </a:r>
            <a:endParaRPr lang="ru-RU" sz="1600" b="1" dirty="0" smtClean="0"/>
          </a:p>
        </p:txBody>
      </p:sp>
      <p:pic>
        <p:nvPicPr>
          <p:cNvPr id="2050" name="Picture 2" descr="https://mtdata.ru/u15/photo4217/20711269658-0/origin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50" r="23750"/>
          <a:stretch/>
        </p:blipFill>
        <p:spPr bwMode="auto">
          <a:xfrm>
            <a:off x="6300192" y="3689493"/>
            <a:ext cx="2348285" cy="23482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photorecept.ru/wp-content/uploads/2011/10/zharenye-otbivnye-iz-svininy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43" r="16643"/>
          <a:stretch/>
        </p:blipFill>
        <p:spPr bwMode="auto">
          <a:xfrm>
            <a:off x="395536" y="3740482"/>
            <a:ext cx="2348285" cy="23482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2195736" y="1556792"/>
            <a:ext cx="4680520" cy="468052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627784" y="2708920"/>
            <a:ext cx="3888432" cy="244827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="" val="29726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327"/>
    </mc:Choice>
    <mc:Fallback>
      <p:transition spd="slow" advTm="1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4|1.4|1.3|1.2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6|1.8|1.4|1.3|1.4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|1.4|1.3|1.1|1.3|1.4|1.4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2|1.4|3.5|1.3|2.2|2.7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|5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3|1.2|1.3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|1.4|3|1.4|1.7|1.4|1.5|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3|1.3|1.3|1.4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3|1.3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7|1.5|1.5|1.4|1.3|1.3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1033</Words>
  <Application>Microsoft Office PowerPoint</Application>
  <PresentationFormat>Экран (4:3)</PresentationFormat>
  <Paragraphs>171</Paragraphs>
  <Slides>23</Slides>
  <Notes>22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Борисовна Воробьева</dc:creator>
  <cp:lastModifiedBy>Шабалина</cp:lastModifiedBy>
  <cp:revision>140</cp:revision>
  <dcterms:created xsi:type="dcterms:W3CDTF">2018-12-18T08:05:05Z</dcterms:created>
  <dcterms:modified xsi:type="dcterms:W3CDTF">2021-02-02T11:43:12Z</dcterms:modified>
</cp:coreProperties>
</file>