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94" r:id="rId2"/>
    <p:sldId id="367" r:id="rId3"/>
    <p:sldId id="366" r:id="rId4"/>
    <p:sldId id="400" r:id="rId5"/>
    <p:sldId id="399" r:id="rId6"/>
    <p:sldId id="390" r:id="rId7"/>
    <p:sldId id="401" r:id="rId8"/>
    <p:sldId id="392" r:id="rId9"/>
    <p:sldId id="391" r:id="rId10"/>
    <p:sldId id="393" r:id="rId11"/>
    <p:sldId id="394" r:id="rId12"/>
    <p:sldId id="395" r:id="rId13"/>
    <p:sldId id="398" r:id="rId14"/>
    <p:sldId id="379" r:id="rId15"/>
    <p:sldId id="34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2794" autoAdjust="0"/>
  </p:normalViewPr>
  <p:slideViewPr>
    <p:cSldViewPr>
      <p:cViewPr varScale="1">
        <p:scale>
          <a:sx n="86" d="100"/>
          <a:sy n="86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2BE71-D837-4D0D-B147-DBC666303EAF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ABF4D-977E-4902-8DD8-37FCD5CC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53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BF4D-977E-4902-8DD8-37FCD5CC30F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78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BF4D-977E-4902-8DD8-37FCD5CC30F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21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18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84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23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12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52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87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05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67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69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71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83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CDE7-A20E-4D5D-9328-0DD8897EE0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3895-B1A0-4025-A3BA-FF99F99A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52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11" Type="http://schemas.microsoft.com/office/2007/relationships/media" Target="../media/media2.wav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media" Target="../media/media1.mp3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media" Target="../media/media11.wav"/><Relationship Id="rId2" Type="http://schemas.openxmlformats.org/officeDocument/2006/relationships/video" Target="NULL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media" Target="../media/media12.wav"/><Relationship Id="rId2" Type="http://schemas.openxmlformats.org/officeDocument/2006/relationships/vide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media" Target="../media/media13.wav"/><Relationship Id="rId2" Type="http://schemas.openxmlformats.org/officeDocument/2006/relationships/video" Target="NULL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media" Target="../media/media14.wav"/><Relationship Id="rId2" Type="http://schemas.openxmlformats.org/officeDocument/2006/relationships/video" Target="NULL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media" Target="../media/media15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NULL" TargetMode="Externa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image" Target="../media/image2.gif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media" Target="../media/media16.wav"/><Relationship Id="rId2" Type="http://schemas.openxmlformats.org/officeDocument/2006/relationships/video" Target="NULL" TargetMode="Externa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media" Target="../media/media3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2.gif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5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2.gif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media" Target="../media/media6.wav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vide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.gif"/><Relationship Id="rId11" Type="http://schemas.microsoft.com/office/2007/relationships/media" Target="../media/media7.wav"/><Relationship Id="rId5" Type="http://schemas.openxmlformats.org/officeDocument/2006/relationships/image" Target="../media/image1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media" Target="../media/media8.wav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media" Target="../media/media9.wav"/><Relationship Id="rId2" Type="http://schemas.openxmlformats.org/officeDocument/2006/relationships/vide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10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488" y="22324"/>
            <a:ext cx="9180512" cy="6858000"/>
            <a:chOff x="-36512" y="22324"/>
            <a:chExt cx="9180512" cy="68580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2324"/>
              <a:ext cx="9180512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30979" y="6437441"/>
              <a:ext cx="367482" cy="389571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38993" y="6419486"/>
            <a:ext cx="1085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fficinaSansWinCTT" pitchFamily="2" charset="0"/>
                <a:cs typeface="Aharoni" pitchFamily="2" charset="-79"/>
              </a:rPr>
              <a:t>2020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  <a:latin typeface="OfficinaSansWinCTT" pitchFamily="2" charset="0"/>
              <a:cs typeface="Aharoni" pitchFamily="2" charset="-79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923" y="572351"/>
            <a:ext cx="1039733" cy="1312390"/>
          </a:xfrm>
          <a:prstGeom prst="rect">
            <a:avLst/>
          </a:prstGeom>
        </p:spPr>
      </p:pic>
      <p:sp>
        <p:nvSpPr>
          <p:cNvPr id="15" name="AutoShape 5" descr="https://theme.visualmodo.com/medical/wp-content/uploads/sites/37/2017/07/medical-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437" y="1106790"/>
            <a:ext cx="2358779" cy="5312696"/>
          </a:xfrm>
          <a:prstGeom prst="rect">
            <a:avLst/>
          </a:prstGeom>
        </p:spPr>
      </p:pic>
      <p:pic>
        <p:nvPicPr>
          <p:cNvPr id="3" name="94256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9">
                  <p14:trim st="2957.0088" end="5914.019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36202" y="5827841"/>
            <a:ext cx="609600" cy="609600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367" y="980513"/>
            <a:ext cx="69437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15" y="3284984"/>
            <a:ext cx="64071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9232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541"/>
    </mc:Choice>
    <mc:Fallback>
      <p:transition spd="slow" advTm="14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 xmlns="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27384"/>
            <a:ext cx="9180512" cy="6885384"/>
            <a:chOff x="0" y="-27384"/>
            <a:chExt cx="9180512" cy="688538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80512" cy="6885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456384" y="6374011"/>
              <a:ext cx="5166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dirty="0">
                  <a:solidFill>
                    <a:srgbClr val="92D050"/>
                  </a:solidFill>
                </a:rPr>
                <a:t>ЦЕНТР МЕДИЦИНСКОЙ </a:t>
              </a:r>
            </a:p>
            <a:p>
              <a:pPr algn="r"/>
              <a:r>
                <a:rPr lang="ru-RU" sz="1200" b="1" dirty="0">
                  <a:solidFill>
                    <a:srgbClr val="92D050"/>
                  </a:solidFill>
                </a:rPr>
                <a:t>ПРОФИЛАКТИКИ КИРОВСКОЙ ОБЛАСТИ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9014" y="6387733"/>
              <a:ext cx="367482" cy="389571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755576" y="1337977"/>
            <a:ext cx="791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ПРОСТАТ-СПЕЦИФИЧЕСКОГО АНТИГЕНА В КРОВИ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6748" y="5229155"/>
            <a:ext cx="8219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ПОВЫШЕНИЕ УРОВНЯ ПСА МОЖЕТ ЯВЛЯТЬСЯ ОДНИМ ИЗ ПРИЗНАКОВ ОНКОЛОГИЧЕСКОГО ЗАБОЛЕВАНИЯ ПРЕДСТАТЕЛЬНОЙ ЖЕЛЕЗЫ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91680" y="257375"/>
            <a:ext cx="5923093" cy="939377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713" y="1969753"/>
            <a:ext cx="1336254" cy="250484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782126" y="355303"/>
            <a:ext cx="57531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ОПРЕДЕЛЕНИЕ 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ПСА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6731" y="6002704"/>
            <a:ext cx="868705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ЛУЧШЕ ВОЗДЕР­ЖАТЬСЯ ОТ ПРОВЕДЕНИЯ ЭТОГО АНАЛИЗА В ТЕЧЕНИЕ 7-10 ДНЕЙ ПОСЛЕ ЛЮБЫХ ВОЗДЕЙСТВИЙ</a:t>
            </a:r>
          </a:p>
          <a:p>
            <a:pPr lvl="0"/>
            <a:r>
              <a:rPr lang="ru-RU" sz="1400" b="1" dirty="0" smtClean="0"/>
              <a:t> МЕХАНИ­ЧЕСКОГО ХАРАКТЕРА НА ПРЕДСТАТЕЛЬНУЮ ЖЕЛЕЗУ (РЕКТАЛЬНЫЙ ОСМОТР, МАССАЖ ПРОСТАТЫ, </a:t>
            </a:r>
          </a:p>
          <a:p>
            <a:pPr lvl="0"/>
            <a:r>
              <a:rPr lang="ru-RU" sz="1400" b="1" dirty="0" smtClean="0"/>
              <a:t>КЛИЗМЫ, ЕЗДА НА ЛОШАДИ ИЛИ ВЕЛОСИПЕДЕ, ПОЛОВОЙ АКТ, ЛЕЧЕНИЕ РЕКТАЛЬНЫМИ СВЕЧАМИ И ДР.)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32785" y="3064195"/>
            <a:ext cx="3944823" cy="652837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32785" y="3142067"/>
            <a:ext cx="3944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в 45, 50, 55, 60 и 64 года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23928" y="2537629"/>
            <a:ext cx="3953680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054405" y="2602530"/>
            <a:ext cx="37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МУЖЧИНАМ</a:t>
            </a:r>
          </a:p>
        </p:txBody>
      </p:sp>
      <p:sp>
        <p:nvSpPr>
          <p:cNvPr id="31" name="Овал 30"/>
          <p:cNvSpPr/>
          <p:nvPr/>
        </p:nvSpPr>
        <p:spPr>
          <a:xfrm>
            <a:off x="816749" y="5307686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56384" y="4629680"/>
            <a:ext cx="217880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Что выявляет?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6605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548"/>
    </mc:Choice>
    <mc:Fallback>
      <p:transition spd="slow" advTm="37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5" grpId="0"/>
      <p:bldP spid="17" grpId="0"/>
      <p:bldP spid="19" grpId="0" animBg="1"/>
      <p:bldP spid="22" grpId="0"/>
      <p:bldP spid="24" grpId="0" build="p" animBg="1"/>
      <p:bldP spid="27" grpId="0" animBg="1"/>
      <p:bldP spid="27" grpId="1" animBg="1"/>
      <p:bldP spid="27" grpId="2" animBg="1"/>
      <p:bldP spid="27" grpId="3" animBg="1"/>
      <p:bldP spid="28" grpId="0"/>
      <p:bldP spid="28" grpId="1"/>
      <p:bldP spid="28" grpId="2"/>
      <p:bldP spid="28" grpId="3"/>
      <p:bldP spid="29" grpId="0" animBg="1"/>
      <p:bldP spid="30" grpId="0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27384"/>
            <a:ext cx="9180512" cy="6885384"/>
            <a:chOff x="0" y="-27384"/>
            <a:chExt cx="9180512" cy="688538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80512" cy="6885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9014" y="6387733"/>
              <a:ext cx="367482" cy="389571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471482" y="1471527"/>
            <a:ext cx="6700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fficinaSansWinCTT" pitchFamily="2" charset="0"/>
              </a:rPr>
              <a:t>ЭЗОФАГОГАСТРОДУОДЕНОСКОПИЯ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OfficinaSansWinCT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0194" y="5464403"/>
            <a:ext cx="7815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ПОЗВОЛЯЕТ НА РАННИХ ЭТАПАХ ОБНАРУЖИТЬ ПАТОЛОГИЮ 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ПИЩЕВОДА, ЖЕЛУДКА, ДВЕНАДЦАТИПЕРСТНОЙ КИШКИ,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ТОМ ЧИСЛЕ  ПРЕДОПУХОЛЕВЫЕ ИЛИ ОПУХОЛЕВЫЕ ЗАБОЛЕВАНИЯ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18036" y="403132"/>
            <a:ext cx="5923093" cy="939377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08482" y="476672"/>
            <a:ext cx="57531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ФГДС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1022" y="2459885"/>
            <a:ext cx="2014070" cy="197722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4909419" y="3522880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43840" y="3600752"/>
            <a:ext cx="1360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в 45 лет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00561" y="2996314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55760" y="3061215"/>
            <a:ext cx="199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ВСЕМ</a:t>
            </a:r>
          </a:p>
        </p:txBody>
      </p:sp>
      <p:sp>
        <p:nvSpPr>
          <p:cNvPr id="27" name="Овал 26"/>
          <p:cNvSpPr/>
          <p:nvPr/>
        </p:nvSpPr>
        <p:spPr>
          <a:xfrm>
            <a:off x="611560" y="5517232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90181" y="4892785"/>
            <a:ext cx="217880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Что выявляет?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4037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798"/>
    </mc:Choice>
    <mc:Fallback>
      <p:transition spd="slow" advTm="24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" grpId="0"/>
      <p:bldP spid="14" grpId="0"/>
      <p:bldP spid="16" grpId="0" animBg="1"/>
      <p:bldP spid="18" grpId="0"/>
      <p:bldP spid="23" grpId="0" animBg="1"/>
      <p:bldP spid="23" grpId="1" animBg="1"/>
      <p:bldP spid="23" grpId="2" animBg="1"/>
      <p:bldP spid="23" grpId="3" animBg="1"/>
      <p:bldP spid="24" grpId="0"/>
      <p:bldP spid="24" grpId="1"/>
      <p:bldP spid="24" grpId="2"/>
      <p:bldP spid="24" grpId="3"/>
      <p:bldP spid="25" grpId="0" animBg="1"/>
      <p:bldP spid="26" grpId="0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27384"/>
            <a:ext cx="9180512" cy="6885384"/>
            <a:chOff x="0" y="-27384"/>
            <a:chExt cx="9180512" cy="688538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80512" cy="6885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9014" y="6387733"/>
              <a:ext cx="367482" cy="389571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368" y="2197493"/>
            <a:ext cx="1876088" cy="166277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71600" y="1449554"/>
            <a:ext cx="7200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ФЛЮОРОГРАФИЧЕСКОЕ ОБСЛЕДОВАНИЕ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5576975"/>
            <a:ext cx="7697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ПАТОЛОГИЮ  ЛЕГКИХ, СКЕЛЕТА ГРУДНОЙ КЛЕТКИ,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ТОМ ЧИСЛЕ  ПРЕДОПУХОЛЕВЫЕ ИЛИ ОПУХОЛЕВЫЕ ЗАБОЛЕВАНИЯ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9227" y="366161"/>
            <a:ext cx="5923093" cy="939377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673" y="512683"/>
            <a:ext cx="5753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ФЛГ легких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19632" y="3323747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91640" y="3354371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 </a:t>
            </a:r>
            <a:r>
              <a:rPr lang="ru-RU" sz="2800" b="1" dirty="0">
                <a:solidFill>
                  <a:schemeClr val="bg1"/>
                </a:solidFill>
              </a:rPr>
              <a:t>раз </a:t>
            </a:r>
            <a:r>
              <a:rPr lang="ru-RU" sz="2800" b="1" dirty="0" smtClean="0">
                <a:solidFill>
                  <a:schemeClr val="bg1"/>
                </a:solidFill>
              </a:rPr>
              <a:t>в 2 года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28490" y="2798671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74934" y="2876543"/>
            <a:ext cx="1336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с 18 лет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19632" y="2272105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74831" y="2337006"/>
            <a:ext cx="199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ВСЕМ</a:t>
            </a:r>
          </a:p>
        </p:txBody>
      </p:sp>
      <p:sp>
        <p:nvSpPr>
          <p:cNvPr id="27" name="Овал 26"/>
          <p:cNvSpPr/>
          <p:nvPr/>
        </p:nvSpPr>
        <p:spPr>
          <a:xfrm>
            <a:off x="610517" y="5157192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10517" y="5661248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5970" y="5089500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ТУБЕРКУЛЕЗ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00855" y="4365104"/>
            <a:ext cx="217880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Что выявляет?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7873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402"/>
    </mc:Choice>
    <mc:Fallback>
      <p:transition spd="slow" advTm="2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4" grpId="0"/>
      <p:bldP spid="15" grpId="0"/>
      <p:bldP spid="17" grpId="0" animBg="1"/>
      <p:bldP spid="19" grpId="0"/>
      <p:bldP spid="21" grpId="0" animBg="1"/>
      <p:bldP spid="21" grpId="1" animBg="1"/>
      <p:bldP spid="21" grpId="2" animBg="1"/>
      <p:bldP spid="21" grpId="3" animBg="1"/>
      <p:bldP spid="22" grpId="0"/>
      <p:bldP spid="22" grpId="1"/>
      <p:bldP spid="22" grpId="2"/>
      <p:bldP spid="22" grpId="3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3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27384"/>
            <a:ext cx="9180512" cy="6885384"/>
            <a:chOff x="0" y="-27384"/>
            <a:chExt cx="9180512" cy="688538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80512" cy="6885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9014" y="6387733"/>
              <a:ext cx="367482" cy="38957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8517" y="2348880"/>
            <a:ext cx="1575754" cy="1755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320603"/>
            <a:ext cx="8856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ВРАЧОМ ПО МЕДИЦИНСКОЙ ПРОФИЛАКТИКЕ </a:t>
            </a:r>
          </a:p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ОТДЕЛЕНИЯ(КАБИНЕТА) МЕДИЦИНСКОЙ </a:t>
            </a:r>
          </a:p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ПРОФИЛАКТИКИ ИЛИ ЦЕНТРА ЗДОРОВЬЯ, </a:t>
            </a:r>
          </a:p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ВРАЧОМ-ТЕРАПЕВТОМ ВРАЧЕБНОЙ АМБУЛАТОРИИ </a:t>
            </a:r>
          </a:p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ИЛИ ФЕЛЬДШЕРОМ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366161"/>
            <a:ext cx="8457219" cy="1766695"/>
          </a:xfrm>
          <a:prstGeom prst="roundRect">
            <a:avLst>
              <a:gd name="adj" fmla="val 893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12683"/>
            <a:ext cx="82809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ПРИЕМ </a:t>
            </a:r>
            <a:r>
              <a:rPr lang="ru-RU" sz="4400" b="1" dirty="0">
                <a:solidFill>
                  <a:schemeClr val="bg1"/>
                </a:solidFill>
              </a:rPr>
              <a:t>(</a:t>
            </a:r>
            <a:r>
              <a:rPr lang="ru-RU" sz="4400" dirty="0">
                <a:solidFill>
                  <a:schemeClr val="bg1"/>
                </a:solidFill>
              </a:rPr>
              <a:t>ОСМОТР</a:t>
            </a:r>
            <a:r>
              <a:rPr lang="ru-RU" sz="4400" b="1" dirty="0">
                <a:solidFill>
                  <a:schemeClr val="bg1"/>
                </a:solidFill>
              </a:rPr>
              <a:t>)</a:t>
            </a:r>
            <a:r>
              <a:rPr lang="ru-RU" sz="4400" dirty="0">
                <a:solidFill>
                  <a:schemeClr val="bg1"/>
                </a:solidFill>
              </a:rPr>
              <a:t>, </a:t>
            </a:r>
            <a:endParaRPr lang="ru-RU" sz="4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ТОМ ЧИСЛЕ ОСМОТР 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>
                <a:solidFill>
                  <a:schemeClr val="bg1"/>
                </a:solidFill>
              </a:rPr>
              <a:t>ВЫЯВЛЕЛЕНИЕ ВИЗУАЛЬНЫХ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>
                <a:solidFill>
                  <a:schemeClr val="bg1"/>
                </a:solidFill>
              </a:rPr>
              <a:t>ИНЫХ </a:t>
            </a:r>
            <a:r>
              <a:rPr lang="ru-RU" sz="2400" dirty="0" smtClean="0">
                <a:solidFill>
                  <a:schemeClr val="bg1"/>
                </a:solidFill>
              </a:rPr>
              <a:t>ЛОКАЛИЗАЦИЙ </a:t>
            </a:r>
            <a:r>
              <a:rPr lang="ru-RU" sz="2400" dirty="0">
                <a:solidFill>
                  <a:schemeClr val="bg1"/>
                </a:solidFill>
              </a:rPr>
              <a:t>ОНКОЛОГИЧЕСКИХ ЗАБОЛЕВАНИЙ </a:t>
            </a: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1939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873"/>
    </mc:Choice>
    <mc:Fallback>
      <p:transition spd="slow" advTm="19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build="p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22324"/>
            <a:ext cx="9180512" cy="6858000"/>
            <a:chOff x="-36512" y="22324"/>
            <a:chExt cx="9180512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2324"/>
              <a:ext cx="9180512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30979" y="6437441"/>
              <a:ext cx="367482" cy="389571"/>
            </a:xfrm>
            <a:prstGeom prst="rect">
              <a:avLst/>
            </a:prstGeom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323528" y="2996952"/>
            <a:ext cx="8633914" cy="3240360"/>
          </a:xfrm>
          <a:prstGeom prst="roundRect">
            <a:avLst>
              <a:gd name="adj" fmla="val 258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erp.ponguhospitaljsr.com/image/ca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65" b="10313"/>
          <a:stretch/>
        </p:blipFill>
        <p:spPr bwMode="auto">
          <a:xfrm flipH="1">
            <a:off x="5580112" y="2383971"/>
            <a:ext cx="2937494" cy="22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426" y="4283459"/>
            <a:ext cx="8281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МЕДИЦИНСКУЮ ОРГАНИЗАЦИЮ,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В КОТОРОЙ ВЫ ПОЛУЧАЕТЕ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ПЕРВИЧНУЮ МЕДИКО-САНИ­ТАРНУЮ ПОМОЩЬ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(ПОЛИКЛИНИКА, ОФИС ВРАЧА ОБЩЕЙ ПРАКТИКИ, ФАП) –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ПО МЕСТУ ПРИКРЕПЛЕ­НИЯ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К СВОЕМУ ЛЕЧАЩЕМУ ВРАЧУ ИЛИ В КАБИНЕТ ПРОФИЛАКТИКИ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04665"/>
            <a:ext cx="61856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ПРОХОЖДЕНИЯ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ДИСПАНСЕРИЗАЦИИ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ИЛИ ПРОФИЛАКТИЧЕСКОГО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МЕДИЦИНСКОГО ОСМОТРА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85"/>
          <a:stretch/>
        </p:blipFill>
        <p:spPr>
          <a:xfrm>
            <a:off x="323528" y="260648"/>
            <a:ext cx="3333457" cy="2736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040" y="3244333"/>
            <a:ext cx="53951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ОБРАЩАЙТЕСЬ </a:t>
            </a:r>
          </a:p>
        </p:txBody>
      </p:sp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4565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116"/>
    </mc:Choice>
    <mc:Fallback>
      <p:transition spd="slow" advTm="31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4" grpId="0" animBg="1"/>
      <p:bldP spid="6" grpId="0" build="p"/>
      <p:bldP spid="7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6512" y="22324"/>
            <a:ext cx="9180512" cy="6858000"/>
            <a:chOff x="-36512" y="0"/>
            <a:chExt cx="9180512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30979" y="6437441"/>
              <a:ext cx="367482" cy="389571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2413844" y="1916832"/>
            <a:ext cx="59046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БУДЬТЕ </a:t>
            </a:r>
          </a:p>
          <a:p>
            <a:pPr algn="ctr"/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ЗДОРОВЫ!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0172" y="50923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сайт  </a:t>
            </a:r>
            <a:r>
              <a:rPr lang="en-US" b="1" dirty="0" smtClean="0">
                <a:solidFill>
                  <a:srgbClr val="C00000"/>
                </a:solidFill>
              </a:rPr>
              <a:t>prof.medkirov.ru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группа </a:t>
            </a:r>
            <a:r>
              <a:rPr lang="ru-RU" b="1" dirty="0" err="1" smtClean="0">
                <a:solidFill>
                  <a:srgbClr val="C00000"/>
                </a:solidFill>
              </a:rPr>
              <a:t>вконтакте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vk.com/</a:t>
            </a:r>
            <a:r>
              <a:rPr lang="en-US" b="1" dirty="0" err="1" smtClean="0">
                <a:solidFill>
                  <a:srgbClr val="C00000"/>
                </a:solidFill>
              </a:rPr>
              <a:t>cmpkirov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9268" y="1124745"/>
            <a:ext cx="2358779" cy="5312696"/>
          </a:xfrm>
          <a:prstGeom prst="rect">
            <a:avLst/>
          </a:prstGeom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5829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6"/>
    </mc:Choice>
    <mc:Fallback>
      <p:transition spd="slow" advTm="11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22324"/>
            <a:ext cx="9180512" cy="6858000"/>
            <a:chOff x="-36512" y="22324"/>
            <a:chExt cx="9180512" cy="68580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2324"/>
              <a:ext cx="9180512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30979" y="6437441"/>
              <a:ext cx="367482" cy="389571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0" y="2046829"/>
            <a:ext cx="9144000" cy="23902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4061" y="2555018"/>
            <a:ext cx="4830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ЗЛОКАЧЕСТВЕННЫЕ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НОВООБРАЗОВАНИЯ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124" name="Picture 4" descr="https://www.freepngimg.com/thumb/green_tick/27885-2-green-tick-photo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1240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65252" y="5001964"/>
            <a:ext cx="6191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РАННИХ СТАДИЯХ </a:t>
            </a:r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НЕ </a:t>
            </a:r>
            <a:r>
              <a:rPr lang="ru-RU" sz="3600" b="1" dirty="0">
                <a:solidFill>
                  <a:srgbClr val="C00000"/>
                </a:solidFill>
              </a:rPr>
              <a:t>БЕСПОКОЯТ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ЧЕЛОВЕКА 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34" name="Picture 14" descr="http://pngimg.com/uploads/exclamation_mark/exclamation_mark_PNG1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178" y="4918465"/>
            <a:ext cx="717090" cy="14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85056" y="1524269"/>
            <a:ext cx="2114455" cy="2376265"/>
            <a:chOff x="185056" y="1146820"/>
            <a:chExt cx="2114455" cy="2376265"/>
          </a:xfrm>
        </p:grpSpPr>
        <p:pic>
          <p:nvPicPr>
            <p:cNvPr id="8194" name="Picture 2" descr="https://salik.biz/upload/000/u1/1832/3401f82a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1018"/>
            <a:stretch/>
          </p:blipFill>
          <p:spPr bwMode="auto">
            <a:xfrm flipH="1">
              <a:off x="185056" y="1146820"/>
              <a:ext cx="2114455" cy="237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/>
            <p:cNvSpPr/>
            <p:nvPr/>
          </p:nvSpPr>
          <p:spPr>
            <a:xfrm flipH="1">
              <a:off x="1066756" y="2427091"/>
              <a:ext cx="1008112" cy="9721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flipH="1">
              <a:off x="1222270" y="2910418"/>
              <a:ext cx="175828" cy="1824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 flipH="1">
              <a:off x="1574377" y="3100057"/>
              <a:ext cx="175828" cy="1824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 flipH="1">
              <a:off x="1345895" y="2568751"/>
              <a:ext cx="175828" cy="1824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 flipH="1">
              <a:off x="1486463" y="2843584"/>
              <a:ext cx="175828" cy="1824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 flipH="1">
              <a:off x="1750205" y="2689522"/>
              <a:ext cx="175828" cy="179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Скругленный прямоугольник 11"/>
          <p:cNvSpPr/>
          <p:nvPr/>
        </p:nvSpPr>
        <p:spPr>
          <a:xfrm>
            <a:off x="7688378" y="2046829"/>
            <a:ext cx="1455621" cy="2390283"/>
          </a:xfrm>
          <a:custGeom>
            <a:avLst/>
            <a:gdLst>
              <a:gd name="connsiteX0" fmla="*/ 0 w 2448271"/>
              <a:gd name="connsiteY0" fmla="*/ 196741 h 2240785"/>
              <a:gd name="connsiteX1" fmla="*/ 196741 w 2448271"/>
              <a:gd name="connsiteY1" fmla="*/ 0 h 2240785"/>
              <a:gd name="connsiteX2" fmla="*/ 2251530 w 2448271"/>
              <a:gd name="connsiteY2" fmla="*/ 0 h 2240785"/>
              <a:gd name="connsiteX3" fmla="*/ 2448271 w 2448271"/>
              <a:gd name="connsiteY3" fmla="*/ 196741 h 2240785"/>
              <a:gd name="connsiteX4" fmla="*/ 2448271 w 2448271"/>
              <a:gd name="connsiteY4" fmla="*/ 2044044 h 2240785"/>
              <a:gd name="connsiteX5" fmla="*/ 2251530 w 2448271"/>
              <a:gd name="connsiteY5" fmla="*/ 2240785 h 2240785"/>
              <a:gd name="connsiteX6" fmla="*/ 196741 w 2448271"/>
              <a:gd name="connsiteY6" fmla="*/ 2240785 h 2240785"/>
              <a:gd name="connsiteX7" fmla="*/ 0 w 2448271"/>
              <a:gd name="connsiteY7" fmla="*/ 2044044 h 2240785"/>
              <a:gd name="connsiteX8" fmla="*/ 0 w 2448271"/>
              <a:gd name="connsiteY8" fmla="*/ 196741 h 2240785"/>
              <a:gd name="connsiteX0" fmla="*/ 381837 w 2830108"/>
              <a:gd name="connsiteY0" fmla="*/ 196741 h 2240785"/>
              <a:gd name="connsiteX1" fmla="*/ 578578 w 2830108"/>
              <a:gd name="connsiteY1" fmla="*/ 0 h 2240785"/>
              <a:gd name="connsiteX2" fmla="*/ 2633367 w 2830108"/>
              <a:gd name="connsiteY2" fmla="*/ 0 h 2240785"/>
              <a:gd name="connsiteX3" fmla="*/ 2830108 w 2830108"/>
              <a:gd name="connsiteY3" fmla="*/ 196741 h 2240785"/>
              <a:gd name="connsiteX4" fmla="*/ 2830108 w 2830108"/>
              <a:gd name="connsiteY4" fmla="*/ 2044044 h 2240785"/>
              <a:gd name="connsiteX5" fmla="*/ 2633367 w 2830108"/>
              <a:gd name="connsiteY5" fmla="*/ 2240785 h 2240785"/>
              <a:gd name="connsiteX6" fmla="*/ 578578 w 2830108"/>
              <a:gd name="connsiteY6" fmla="*/ 2240785 h 2240785"/>
              <a:gd name="connsiteX7" fmla="*/ 0 w 2830108"/>
              <a:gd name="connsiteY7" fmla="*/ 1240176 h 2240785"/>
              <a:gd name="connsiteX8" fmla="*/ 381837 w 2830108"/>
              <a:gd name="connsiteY8" fmla="*/ 196741 h 2240785"/>
              <a:gd name="connsiteX0" fmla="*/ 0 w 2840157"/>
              <a:gd name="connsiteY0" fmla="*/ 1281963 h 2240785"/>
              <a:gd name="connsiteX1" fmla="*/ 588627 w 2840157"/>
              <a:gd name="connsiteY1" fmla="*/ 0 h 2240785"/>
              <a:gd name="connsiteX2" fmla="*/ 2643416 w 2840157"/>
              <a:gd name="connsiteY2" fmla="*/ 0 h 2240785"/>
              <a:gd name="connsiteX3" fmla="*/ 2840157 w 2840157"/>
              <a:gd name="connsiteY3" fmla="*/ 196741 h 2240785"/>
              <a:gd name="connsiteX4" fmla="*/ 2840157 w 2840157"/>
              <a:gd name="connsiteY4" fmla="*/ 2044044 h 2240785"/>
              <a:gd name="connsiteX5" fmla="*/ 2643416 w 2840157"/>
              <a:gd name="connsiteY5" fmla="*/ 2240785 h 2240785"/>
              <a:gd name="connsiteX6" fmla="*/ 588627 w 2840157"/>
              <a:gd name="connsiteY6" fmla="*/ 2240785 h 2240785"/>
              <a:gd name="connsiteX7" fmla="*/ 10049 w 2840157"/>
              <a:gd name="connsiteY7" fmla="*/ 1240176 h 2240785"/>
              <a:gd name="connsiteX8" fmla="*/ 0 w 2840157"/>
              <a:gd name="connsiteY8" fmla="*/ 1281963 h 2240785"/>
              <a:gd name="connsiteX0" fmla="*/ 200967 w 3041124"/>
              <a:gd name="connsiteY0" fmla="*/ 1281963 h 2240785"/>
              <a:gd name="connsiteX1" fmla="*/ 789594 w 3041124"/>
              <a:gd name="connsiteY1" fmla="*/ 0 h 2240785"/>
              <a:gd name="connsiteX2" fmla="*/ 2844383 w 3041124"/>
              <a:gd name="connsiteY2" fmla="*/ 0 h 2240785"/>
              <a:gd name="connsiteX3" fmla="*/ 3041124 w 3041124"/>
              <a:gd name="connsiteY3" fmla="*/ 196741 h 2240785"/>
              <a:gd name="connsiteX4" fmla="*/ 3041124 w 3041124"/>
              <a:gd name="connsiteY4" fmla="*/ 2044044 h 2240785"/>
              <a:gd name="connsiteX5" fmla="*/ 2844383 w 3041124"/>
              <a:gd name="connsiteY5" fmla="*/ 2240785 h 2240785"/>
              <a:gd name="connsiteX6" fmla="*/ 789594 w 3041124"/>
              <a:gd name="connsiteY6" fmla="*/ 2240785 h 2240785"/>
              <a:gd name="connsiteX7" fmla="*/ 0 w 3041124"/>
              <a:gd name="connsiteY7" fmla="*/ 1267604 h 2240785"/>
              <a:gd name="connsiteX8" fmla="*/ 200967 w 3041124"/>
              <a:gd name="connsiteY8" fmla="*/ 1281963 h 2240785"/>
              <a:gd name="connsiteX0" fmla="*/ 411983 w 3252140"/>
              <a:gd name="connsiteY0" fmla="*/ 1281963 h 2240785"/>
              <a:gd name="connsiteX1" fmla="*/ 1000610 w 3252140"/>
              <a:gd name="connsiteY1" fmla="*/ 0 h 2240785"/>
              <a:gd name="connsiteX2" fmla="*/ 3055399 w 3252140"/>
              <a:gd name="connsiteY2" fmla="*/ 0 h 2240785"/>
              <a:gd name="connsiteX3" fmla="*/ 3252140 w 3252140"/>
              <a:gd name="connsiteY3" fmla="*/ 196741 h 2240785"/>
              <a:gd name="connsiteX4" fmla="*/ 3252140 w 3252140"/>
              <a:gd name="connsiteY4" fmla="*/ 2044044 h 2240785"/>
              <a:gd name="connsiteX5" fmla="*/ 3055399 w 3252140"/>
              <a:gd name="connsiteY5" fmla="*/ 2240785 h 2240785"/>
              <a:gd name="connsiteX6" fmla="*/ 1000610 w 3252140"/>
              <a:gd name="connsiteY6" fmla="*/ 2240785 h 2240785"/>
              <a:gd name="connsiteX7" fmla="*/ 0 w 3252140"/>
              <a:gd name="connsiteY7" fmla="*/ 1770445 h 2240785"/>
              <a:gd name="connsiteX8" fmla="*/ 411983 w 3252140"/>
              <a:gd name="connsiteY8" fmla="*/ 1281963 h 2240785"/>
              <a:gd name="connsiteX0" fmla="*/ 0 w 2840157"/>
              <a:gd name="connsiteY0" fmla="*/ 1281963 h 2240785"/>
              <a:gd name="connsiteX1" fmla="*/ 588627 w 2840157"/>
              <a:gd name="connsiteY1" fmla="*/ 0 h 2240785"/>
              <a:gd name="connsiteX2" fmla="*/ 2643416 w 2840157"/>
              <a:gd name="connsiteY2" fmla="*/ 0 h 2240785"/>
              <a:gd name="connsiteX3" fmla="*/ 2840157 w 2840157"/>
              <a:gd name="connsiteY3" fmla="*/ 196741 h 2240785"/>
              <a:gd name="connsiteX4" fmla="*/ 2840157 w 2840157"/>
              <a:gd name="connsiteY4" fmla="*/ 2044044 h 2240785"/>
              <a:gd name="connsiteX5" fmla="*/ 2643416 w 2840157"/>
              <a:gd name="connsiteY5" fmla="*/ 2240785 h 2240785"/>
              <a:gd name="connsiteX6" fmla="*/ 588627 w 2840157"/>
              <a:gd name="connsiteY6" fmla="*/ 2240785 h 2240785"/>
              <a:gd name="connsiteX7" fmla="*/ 0 w 2840157"/>
              <a:gd name="connsiteY7" fmla="*/ 1281963 h 2240785"/>
              <a:gd name="connsiteX0" fmla="*/ 0 w 2729625"/>
              <a:gd name="connsiteY0" fmla="*/ 1080827 h 2240785"/>
              <a:gd name="connsiteX1" fmla="*/ 478095 w 2729625"/>
              <a:gd name="connsiteY1" fmla="*/ 0 h 2240785"/>
              <a:gd name="connsiteX2" fmla="*/ 2532884 w 2729625"/>
              <a:gd name="connsiteY2" fmla="*/ 0 h 2240785"/>
              <a:gd name="connsiteX3" fmla="*/ 2729625 w 2729625"/>
              <a:gd name="connsiteY3" fmla="*/ 196741 h 2240785"/>
              <a:gd name="connsiteX4" fmla="*/ 2729625 w 2729625"/>
              <a:gd name="connsiteY4" fmla="*/ 2044044 h 2240785"/>
              <a:gd name="connsiteX5" fmla="*/ 2532884 w 2729625"/>
              <a:gd name="connsiteY5" fmla="*/ 2240785 h 2240785"/>
              <a:gd name="connsiteX6" fmla="*/ 478095 w 2729625"/>
              <a:gd name="connsiteY6" fmla="*/ 2240785 h 2240785"/>
              <a:gd name="connsiteX7" fmla="*/ 0 w 2729625"/>
              <a:gd name="connsiteY7" fmla="*/ 1080827 h 2240785"/>
              <a:gd name="connsiteX0" fmla="*/ 9303 w 2738928"/>
              <a:gd name="connsiteY0" fmla="*/ 1080827 h 2240785"/>
              <a:gd name="connsiteX1" fmla="*/ 487398 w 2738928"/>
              <a:gd name="connsiteY1" fmla="*/ 0 h 2240785"/>
              <a:gd name="connsiteX2" fmla="*/ 2542187 w 2738928"/>
              <a:gd name="connsiteY2" fmla="*/ 0 h 2240785"/>
              <a:gd name="connsiteX3" fmla="*/ 2738928 w 2738928"/>
              <a:gd name="connsiteY3" fmla="*/ 196741 h 2240785"/>
              <a:gd name="connsiteX4" fmla="*/ 2738928 w 2738928"/>
              <a:gd name="connsiteY4" fmla="*/ 2044044 h 2240785"/>
              <a:gd name="connsiteX5" fmla="*/ 2542187 w 2738928"/>
              <a:gd name="connsiteY5" fmla="*/ 2240785 h 2240785"/>
              <a:gd name="connsiteX6" fmla="*/ 487398 w 2738928"/>
              <a:gd name="connsiteY6" fmla="*/ 2240785 h 2240785"/>
              <a:gd name="connsiteX7" fmla="*/ 9303 w 2738928"/>
              <a:gd name="connsiteY7" fmla="*/ 1080827 h 2240785"/>
              <a:gd name="connsiteX0" fmla="*/ 2102 w 2731727"/>
              <a:gd name="connsiteY0" fmla="*/ 1080827 h 2240785"/>
              <a:gd name="connsiteX1" fmla="*/ 480197 w 2731727"/>
              <a:gd name="connsiteY1" fmla="*/ 0 h 2240785"/>
              <a:gd name="connsiteX2" fmla="*/ 2534986 w 2731727"/>
              <a:gd name="connsiteY2" fmla="*/ 0 h 2240785"/>
              <a:gd name="connsiteX3" fmla="*/ 2731727 w 2731727"/>
              <a:gd name="connsiteY3" fmla="*/ 196741 h 2240785"/>
              <a:gd name="connsiteX4" fmla="*/ 2731727 w 2731727"/>
              <a:gd name="connsiteY4" fmla="*/ 2044044 h 2240785"/>
              <a:gd name="connsiteX5" fmla="*/ 2534986 w 2731727"/>
              <a:gd name="connsiteY5" fmla="*/ 2240785 h 2240785"/>
              <a:gd name="connsiteX6" fmla="*/ 480197 w 2731727"/>
              <a:gd name="connsiteY6" fmla="*/ 2240785 h 2240785"/>
              <a:gd name="connsiteX7" fmla="*/ 2102 w 2731727"/>
              <a:gd name="connsiteY7" fmla="*/ 1080827 h 2240785"/>
              <a:gd name="connsiteX0" fmla="*/ 2102 w 2731727"/>
              <a:gd name="connsiteY0" fmla="*/ 1080827 h 2240785"/>
              <a:gd name="connsiteX1" fmla="*/ 480197 w 2731727"/>
              <a:gd name="connsiteY1" fmla="*/ 0 h 2240785"/>
              <a:gd name="connsiteX2" fmla="*/ 2534986 w 2731727"/>
              <a:gd name="connsiteY2" fmla="*/ 0 h 2240785"/>
              <a:gd name="connsiteX3" fmla="*/ 2731727 w 2731727"/>
              <a:gd name="connsiteY3" fmla="*/ 196741 h 2240785"/>
              <a:gd name="connsiteX4" fmla="*/ 2731727 w 2731727"/>
              <a:gd name="connsiteY4" fmla="*/ 2044044 h 2240785"/>
              <a:gd name="connsiteX5" fmla="*/ 2534986 w 2731727"/>
              <a:gd name="connsiteY5" fmla="*/ 2240785 h 2240785"/>
              <a:gd name="connsiteX6" fmla="*/ 480197 w 2731727"/>
              <a:gd name="connsiteY6" fmla="*/ 2240785 h 2240785"/>
              <a:gd name="connsiteX7" fmla="*/ 2102 w 2731727"/>
              <a:gd name="connsiteY7" fmla="*/ 1080827 h 224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1727" h="2240785">
                <a:moveTo>
                  <a:pt x="2102" y="1080827"/>
                </a:moveTo>
                <a:cubicBezTo>
                  <a:pt x="2102" y="972170"/>
                  <a:pt x="492120" y="27428"/>
                  <a:pt x="480197" y="0"/>
                </a:cubicBezTo>
                <a:lnTo>
                  <a:pt x="2534986" y="0"/>
                </a:lnTo>
                <a:cubicBezTo>
                  <a:pt x="2643643" y="0"/>
                  <a:pt x="2731727" y="88084"/>
                  <a:pt x="2731727" y="196741"/>
                </a:cubicBezTo>
                <a:lnTo>
                  <a:pt x="2731727" y="2044044"/>
                </a:lnTo>
                <a:cubicBezTo>
                  <a:pt x="2731727" y="2152701"/>
                  <a:pt x="2643643" y="2240785"/>
                  <a:pt x="2534986" y="2240785"/>
                </a:cubicBezTo>
                <a:lnTo>
                  <a:pt x="480197" y="2240785"/>
                </a:lnTo>
                <a:cubicBezTo>
                  <a:pt x="511901" y="2208977"/>
                  <a:pt x="-38092" y="969735"/>
                  <a:pt x="2102" y="108082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19328" y="188640"/>
            <a:ext cx="59636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ОДНА ИЗ ПРИЧИН СОКРАЩЕНИЯ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ПРОДОЛЖИТЕЛЬНОСТИ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ЖИЗНИ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765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246"/>
    </mc:Choice>
    <mc:Fallback>
      <p:transition spd="slow" advTm="19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  <p:bldP spid="11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36512" y="22324"/>
            <a:ext cx="9180512" cy="6858000"/>
            <a:chOff x="-36512" y="22324"/>
            <a:chExt cx="9180512" cy="6858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2324"/>
              <a:ext cx="9180512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30979" y="6437441"/>
              <a:ext cx="367482" cy="389571"/>
            </a:xfrm>
            <a:prstGeom prst="rect">
              <a:avLst/>
            </a:prstGeom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827584" y="3356992"/>
            <a:ext cx="7920880" cy="2916323"/>
          </a:xfrm>
          <a:prstGeom prst="roundRect">
            <a:avLst>
              <a:gd name="adj" fmla="val 32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537880"/>
            <a:ext cx="62835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ТЕМ УСПЕШНЕЕ БУДУТ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ПРОФИ­ЛАКТИЧЕСКИЕ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 ЛЕЧЕБНЫЕ МЕРОПРИЯТИЯ </a:t>
            </a:r>
          </a:p>
        </p:txBody>
      </p:sp>
      <p:pic>
        <p:nvPicPr>
          <p:cNvPr id="5134" name="Picture 14" descr="http://pngimg.com/uploads/exclamation_mark/exclamation_mark_PNG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440" y="980728"/>
            <a:ext cx="1080120" cy="18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9268" y="1124745"/>
            <a:ext cx="2358779" cy="5312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0168" y="899402"/>
            <a:ext cx="546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ЧЕМ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РАНЬШЕ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ВЫЯВИТЬ НАЛИЧИЕ РИСКА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БОЛЕЗНИ ИЛИ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ПЕРВЫЕ 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ЕЕ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ПРОЯВЛЕНИЯ,</a:t>
            </a: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8440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445"/>
    </mc:Choice>
    <mc:Fallback>
      <p:transition spd="slow" advTm="17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4" grpId="0" animBg="1"/>
      <p:bldP spid="6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36512" y="22324"/>
            <a:ext cx="9180512" cy="6858000"/>
            <a:chOff x="-36512" y="22324"/>
            <a:chExt cx="9180512" cy="6858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2324"/>
              <a:ext cx="9180512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30979" y="6437441"/>
              <a:ext cx="367482" cy="389571"/>
            </a:xfrm>
            <a:prstGeom prst="rect">
              <a:avLst/>
            </a:prstGeom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827584" y="3356992"/>
            <a:ext cx="7920880" cy="2916323"/>
          </a:xfrm>
          <a:prstGeom prst="roundRect">
            <a:avLst>
              <a:gd name="adj" fmla="val 32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4" name="Picture 14" descr="http://pngimg.com/uploads/exclamation_mark/exclamation_mark_PNG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473" y="3895830"/>
            <a:ext cx="1080120" cy="18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9268" y="1124745"/>
            <a:ext cx="2358779" cy="5312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6483" y="548680"/>
            <a:ext cx="60090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 ВЫЯВЛЕНИИ </a:t>
            </a:r>
          </a:p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ОНКОЛОГИЧЕСКОГО</a:t>
            </a:r>
          </a:p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ЗАБОЛЕВАНИЯ </a:t>
            </a:r>
          </a:p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РАННЕЙ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СТАДИИ 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ХОДЕ ЛЕЧЕНИЯ ДОСТИГАЕТСЯ 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3" y="3786482"/>
            <a:ext cx="63678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ПОЛНОЕ </a:t>
            </a:r>
            <a:r>
              <a:rPr lang="ru-RU" sz="3600" b="1" dirty="0" smtClean="0">
                <a:solidFill>
                  <a:schemeClr val="bg1"/>
                </a:solidFill>
              </a:rPr>
              <a:t>ВЫЗДОРОВЛЕНИЕ </a:t>
            </a:r>
            <a:r>
              <a:rPr lang="ru-RU" sz="3600" b="1" dirty="0">
                <a:solidFill>
                  <a:schemeClr val="bg1"/>
                </a:solidFill>
              </a:rPr>
              <a:t>ПАЦИЕНТА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ИЛИ РЕМИССИЯ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НА ДЛИТЕЛЬНОЕ ВРЕМЯ </a:t>
            </a: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8707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271"/>
    </mc:Choice>
    <mc:Fallback>
      <p:transition spd="slow" advTm="2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0" grpId="0" animBg="1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36512" y="22324"/>
            <a:ext cx="9180512" cy="6858000"/>
            <a:chOff x="-36512" y="22324"/>
            <a:chExt cx="9180512" cy="6858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2324"/>
              <a:ext cx="9180512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30979" y="6437441"/>
              <a:ext cx="367482" cy="389571"/>
            </a:xfrm>
            <a:prstGeom prst="rect">
              <a:avLst/>
            </a:prstGeom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2106243" y="3573016"/>
            <a:ext cx="6624736" cy="2052227"/>
          </a:xfrm>
          <a:prstGeom prst="roundRect">
            <a:avLst>
              <a:gd name="adj" fmla="val 32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76837" y="4077072"/>
            <a:ext cx="6283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ПРОЙДИТЕ СЛЕДУЮЩИЕ ОБСЛЕДОВАНИЯ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9268" y="1124745"/>
            <a:ext cx="2358779" cy="53126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971" y="1196752"/>
            <a:ext cx="6935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БЕСПЛАТНО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В РАМКАХ ДИСПАНСЕРИЗАЦИИ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ИЛИ ПРОФИЛАКТИЧЕСКОГО МЕДИЦИНСКОГО ОСМОТРА</a:t>
            </a: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495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595"/>
    </mc:Choice>
    <mc:Fallback>
      <p:transition spd="slow" advTm="12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4" grpId="0" animBg="1"/>
      <p:bldP spid="6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-27384"/>
            <a:ext cx="9180512" cy="6885384"/>
            <a:chOff x="0" y="-27384"/>
            <a:chExt cx="9180512" cy="68853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80512" cy="6885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9014" y="6387733"/>
              <a:ext cx="367482" cy="389571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1437852" y="2315366"/>
            <a:ext cx="6255046" cy="948889"/>
          </a:xfrm>
          <a:prstGeom prst="roundRect">
            <a:avLst>
              <a:gd name="adj" fmla="val 1863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37852" y="211022"/>
            <a:ext cx="6255046" cy="948889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35632" y="331522"/>
            <a:ext cx="605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ОСМОТР </a:t>
            </a:r>
            <a:r>
              <a:rPr lang="ru-RU" sz="4000" dirty="0">
                <a:solidFill>
                  <a:schemeClr val="bg1"/>
                </a:solidFill>
              </a:rPr>
              <a:t>ЖЕНЩИН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39896" y="1306355"/>
            <a:ext cx="6050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ФЕЛЬДШЕРОМ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(АКУШЕРКОЙ) </a:t>
            </a:r>
          </a:p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ИЛИ ВРАЧОМ – АКУШЕРОМ-ГИНЕКОЛОГОМ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6487" y="2466644"/>
            <a:ext cx="6397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АНАЛИЗ НА ОНКОЦИТОЛОГИЮ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3390091"/>
            <a:ext cx="7164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ВЗЯТИЕ МАЗКА С ШЕЙКИ МАТКИ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634149" y="4683234"/>
            <a:ext cx="1644469" cy="2001390"/>
            <a:chOff x="395536" y="257375"/>
            <a:chExt cx="2004509" cy="256193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5536" y="257375"/>
              <a:ext cx="1309547" cy="256193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4035" y="1858885"/>
              <a:ext cx="826010" cy="929642"/>
            </a:xfrm>
            <a:prstGeom prst="rect">
              <a:avLst/>
            </a:prstGeom>
          </p:spPr>
        </p:pic>
      </p:grpSp>
      <p:sp>
        <p:nvSpPr>
          <p:cNvPr id="23" name="Овал 22"/>
          <p:cNvSpPr/>
          <p:nvPr/>
        </p:nvSpPr>
        <p:spPr>
          <a:xfrm>
            <a:off x="1591835" y="3501008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86199" y="5758582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5723247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1 раз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95057" y="5233506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548804" y="5311378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 18 лет и старше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86199" y="4706940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1398" y="4771841"/>
            <a:ext cx="199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ЖЕНЩИНАМ</a:t>
            </a:r>
            <a:r>
              <a:rPr lang="ru-RU" sz="2400" b="1" dirty="0" smtClean="0">
                <a:solidFill>
                  <a:schemeClr val="bg1"/>
                </a:solidFill>
                <a:latin typeface="OfficinaSansWinCTT" pitchFamily="2" charset="0"/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594356" y="3869509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79711" y="3789040"/>
            <a:ext cx="6873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ЦИТОЛОГИЧЕСКОЕ ИССЛЕДОВАНИЕ МАЗКА </a:t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ШЕЙКИ МАТКИ</a:t>
            </a:r>
          </a:p>
        </p:txBody>
      </p:sp>
      <p:pic>
        <p:nvPicPr>
          <p:cNvPr id="31" name="Звук 3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0062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05"/>
    </mc:Choice>
    <mc:Fallback>
      <p:transition spd="slow" advTm="27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20" grpId="0" animBg="1"/>
      <p:bldP spid="19" grpId="0" animBg="1"/>
      <p:bldP spid="9" grpId="0"/>
      <p:bldP spid="10" grpId="0"/>
      <p:bldP spid="11" grpId="0"/>
      <p:bldP spid="12" grpId="0"/>
      <p:bldP spid="23" grpId="0" animBg="1"/>
      <p:bldP spid="24" grpId="0" animBg="1"/>
      <p:bldP spid="24" grpId="1" animBg="1"/>
      <p:bldP spid="24" grpId="2" animBg="1"/>
      <p:bldP spid="24" grpId="3" animBg="1"/>
      <p:bldP spid="21" grpId="0"/>
      <p:bldP spid="21" grpId="1"/>
      <p:bldP spid="21" grpId="2"/>
      <p:bldP spid="21" grpId="3"/>
      <p:bldP spid="25" grpId="0" animBg="1"/>
      <p:bldP spid="26" grpId="0"/>
      <p:bldP spid="27" grpId="0" animBg="1"/>
      <p:bldP spid="5" grpId="0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-27384"/>
            <a:ext cx="9180512" cy="6885384"/>
            <a:chOff x="0" y="-27384"/>
            <a:chExt cx="9180512" cy="68853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80512" cy="6885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456384" y="6374011"/>
              <a:ext cx="5166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dirty="0">
                  <a:solidFill>
                    <a:srgbClr val="92D050"/>
                  </a:solidFill>
                </a:rPr>
                <a:t>ЦЕНТР МЕДИЦИНСКОЙ </a:t>
              </a:r>
            </a:p>
            <a:p>
              <a:pPr algn="r"/>
              <a:r>
                <a:rPr lang="ru-RU" sz="1200" b="1" dirty="0">
                  <a:solidFill>
                    <a:srgbClr val="92D050"/>
                  </a:solidFill>
                </a:rPr>
                <a:t>ПРОФИЛАКТИКИ КИРОВСКОЙ ОБЛАСТИ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9014" y="6387733"/>
              <a:ext cx="367482" cy="389571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417925" y="163070"/>
            <a:ext cx="6397777" cy="948889"/>
            <a:chOff x="2440383" y="2202081"/>
            <a:chExt cx="6397777" cy="94888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11748" y="2202081"/>
              <a:ext cx="6255046" cy="948889"/>
            </a:xfrm>
            <a:prstGeom prst="roundRect">
              <a:avLst>
                <a:gd name="adj" fmla="val 18635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40383" y="2353359"/>
              <a:ext cx="63977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bg1"/>
                  </a:solidFill>
                </a:rPr>
                <a:t>АНАЛИЗ НА ОНКОЦИТОЛОГИЮ </a:t>
              </a:r>
              <a:endParaRPr lang="ru-RU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635896" y="1325959"/>
            <a:ext cx="217880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Что выявляет?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12302" y="2038451"/>
            <a:ext cx="7285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НАЛИЧИЕ ИЛИ ОТСУТСТВИЕ ПАТОЛОГИЧЕСКИХ ИЗМЕНЕНИЙ КЛЕТОК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7295" y="4838312"/>
            <a:ext cx="8705922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ЗАБОР МАЗКОВ С ШЕЙКИ МАТКИ НЕ ПРОВОДИТСЯ ВО ВРЕМЯ МЕНСТРУАЦИИ,  ПРИ ПРОВЕДЕНИИ ТОГО ИЛИ ИНОГО ЛЕЧЕНИЯ ИНФЕКЦИОННО-ВОСПАЛИТЕЛЬНЫХ ЗАБОЛЕВАНИЙ ОРГАНОВ МАЛОГО ТАЗА; </a:t>
            </a:r>
          </a:p>
          <a:p>
            <a:pPr algn="ctr"/>
            <a:r>
              <a:rPr lang="ru-RU" sz="2000" b="1" dirty="0" smtClean="0"/>
              <a:t>В ТЕЧЕНИЕ 2 СУТОК ПЕРЕД ДИСПАНСЕРИЗАЦИЕЙ СЛЕДУЕТ ИСКЛЮ­ЧИТЬ</a:t>
            </a:r>
          </a:p>
          <a:p>
            <a:pPr algn="ctr"/>
            <a:r>
              <a:rPr lang="ru-RU" sz="2000" b="1" dirty="0" smtClean="0"/>
              <a:t>ПОЛОВЫЕ КОНТАКТЫ, ОТМЕНИТЬ ЛЮБЫЕ ВАГИНАЛЬНЫЕ ПРЕПАРАТЫ,</a:t>
            </a:r>
          </a:p>
          <a:p>
            <a:pPr algn="ctr"/>
            <a:r>
              <a:rPr lang="ru-RU" sz="2000" b="1" dirty="0" smtClean="0"/>
              <a:t>СПЕРМИЦИДЫ, ТАМПО­НЫ И СПРИНЦЕВАНИЯ</a:t>
            </a:r>
            <a:endParaRPr lang="ru-RU" sz="20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83537" y="97088"/>
            <a:ext cx="1536135" cy="1690536"/>
            <a:chOff x="185056" y="1146820"/>
            <a:chExt cx="2114455" cy="2376265"/>
          </a:xfrm>
        </p:grpSpPr>
        <p:pic>
          <p:nvPicPr>
            <p:cNvPr id="25" name="Picture 2" descr="https://salik.biz/upload/000/u1/1832/3401f82a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1018"/>
            <a:stretch/>
          </p:blipFill>
          <p:spPr bwMode="auto">
            <a:xfrm flipH="1">
              <a:off x="185056" y="1146820"/>
              <a:ext cx="2114455" cy="237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/>
            <p:cNvSpPr/>
            <p:nvPr/>
          </p:nvSpPr>
          <p:spPr>
            <a:xfrm flipH="1">
              <a:off x="1066756" y="2427091"/>
              <a:ext cx="1008112" cy="9721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flipH="1">
              <a:off x="1222270" y="2910418"/>
              <a:ext cx="175828" cy="1824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 flipH="1">
              <a:off x="1574377" y="3100057"/>
              <a:ext cx="175828" cy="1824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 flipH="1">
              <a:off x="1345895" y="2568751"/>
              <a:ext cx="175828" cy="1824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 flipH="1">
              <a:off x="1486463" y="2843584"/>
              <a:ext cx="175828" cy="1824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flipH="1">
              <a:off x="1750205" y="2689522"/>
              <a:ext cx="175828" cy="179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Овал 31"/>
          <p:cNvSpPr/>
          <p:nvPr/>
        </p:nvSpPr>
        <p:spPr>
          <a:xfrm>
            <a:off x="1259632" y="2132856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59632" y="2924944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259632" y="3699108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59632" y="4059148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2302" y="3977443"/>
            <a:ext cx="7387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СВОЕВРЕМЕННОЕ ОБНАРУЖЕНИЕ ПРЕДОПУХОЛЕВЫХ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ИЛИ ОПУХОЛЕВЫХ ЗАБОЛЕВАНИЙ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2302" y="3562988"/>
            <a:ext cx="6188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ВЫЯВЛЕНИЕ ВОСПАЛИТЕЛЬНОГО ПРОЦЕССА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12302" y="2780928"/>
            <a:ext cx="7323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ОЦЕНКУ СОСТОЯНИЯ СЛИЗИСТОЙ ОБОЛОЧКИ ШЕЙКИ МАТКИ</a:t>
            </a:r>
          </a:p>
        </p:txBody>
      </p:sp>
      <p:pic>
        <p:nvPicPr>
          <p:cNvPr id="40" name="Звук 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3568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584"/>
    </mc:Choice>
    <mc:Fallback>
      <p:transition spd="slow" advTm="4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</p:childTnLst>
        </p:cTn>
      </p:par>
    </p:tnLst>
    <p:bldLst>
      <p:bldP spid="14" grpId="0" animBg="1"/>
      <p:bldP spid="15" grpId="0"/>
      <p:bldP spid="22" grpId="0" build="p" animBg="1"/>
      <p:bldP spid="32" grpId="0" animBg="1"/>
      <p:bldP spid="33" grpId="0" animBg="1"/>
      <p:bldP spid="36" grpId="0" animBg="1"/>
      <p:bldP spid="37" grpId="0" animBg="1"/>
      <p:bldP spid="5" grpId="0"/>
      <p:bldP spid="21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27384"/>
            <a:ext cx="9180512" cy="6885384"/>
            <a:chOff x="0" y="-27384"/>
            <a:chExt cx="9180512" cy="688538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80512" cy="6885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456384" y="6374011"/>
              <a:ext cx="5166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dirty="0">
                  <a:solidFill>
                    <a:srgbClr val="92D050"/>
                  </a:solidFill>
                </a:rPr>
                <a:t>ЦЕНТР МЕДИЦИНСКОЙ </a:t>
              </a:r>
            </a:p>
            <a:p>
              <a:pPr algn="r"/>
              <a:r>
                <a:rPr lang="ru-RU" sz="1200" b="1" dirty="0">
                  <a:solidFill>
                    <a:srgbClr val="92D050"/>
                  </a:solidFill>
                </a:rPr>
                <a:t>ПРОФИЛАКТИКИ КИРОВСКОЙ ОБЛАСТИ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9014" y="6387733"/>
              <a:ext cx="367482" cy="389571"/>
            </a:xfrm>
            <a:prstGeom prst="rect">
              <a:avLst/>
            </a:prstGeom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1385211" y="260648"/>
            <a:ext cx="5923093" cy="948889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85212" y="378540"/>
            <a:ext cx="5923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МАММОГРАФИЯ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3" y="161928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СКРИНИНГОВОЕ РЕНТГЕНОЛОГИЧЕСКОЕ ИССЛЕДОВАНИЕ 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5589240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ПОЗВОЛЯЕТ НА РАННИХ ЭТАПАХ ОБНАРУЖИТЬ ПАТОЛОГИЮ МОЛОЧНЫХ ЖЕЛЕЗ,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ТОМ ЧИСЛЕ  ПРЕДОПУХОЛЕВЫЕ ИЛИ ОПУХОЛЕВЫЕ ЗАБОЛЕВАНИЯ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450052"/>
            <a:ext cx="1990839" cy="193051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30574" y="6387733"/>
            <a:ext cx="8705922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Проводится НА 6-12 ДЕНЬ МЕНСТРУАЛЬНОГО ЦИКЛА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90154" y="3739252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932040" y="3769876"/>
            <a:ext cx="2337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 </a:t>
            </a:r>
            <a:r>
              <a:rPr lang="ru-RU" sz="2800" b="1" dirty="0">
                <a:solidFill>
                  <a:schemeClr val="bg1"/>
                </a:solidFill>
              </a:rPr>
              <a:t>раз </a:t>
            </a:r>
            <a:r>
              <a:rPr lang="ru-RU" sz="2800" b="1" dirty="0" smtClean="0">
                <a:solidFill>
                  <a:schemeClr val="bg1"/>
                </a:solidFill>
              </a:rPr>
              <a:t>в 2 года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99012" y="3214176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410188" y="3292048"/>
            <a:ext cx="1406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40-75 лет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90154" y="2687610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45353" y="2752511"/>
            <a:ext cx="199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ЖЕНЩИНАМ </a:t>
            </a:r>
          </a:p>
        </p:txBody>
      </p:sp>
      <p:sp>
        <p:nvSpPr>
          <p:cNvPr id="31" name="Овал 30"/>
          <p:cNvSpPr/>
          <p:nvPr/>
        </p:nvSpPr>
        <p:spPr>
          <a:xfrm>
            <a:off x="651147" y="5678457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00855" y="5084477"/>
            <a:ext cx="217880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Что выявляет?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8765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778"/>
    </mc:Choice>
    <mc:Fallback>
      <p:transition spd="slow" advTm="27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2" grpId="0" animBg="1"/>
      <p:bldP spid="16" grpId="0"/>
      <p:bldP spid="17" grpId="0"/>
      <p:bldP spid="19" grpId="0"/>
      <p:bldP spid="24" grpId="0" animBg="1"/>
      <p:bldP spid="18" grpId="0" animBg="1"/>
      <p:bldP spid="18" grpId="1" animBg="1"/>
      <p:bldP spid="18" grpId="2" animBg="1"/>
      <p:bldP spid="18" grpId="3" animBg="1"/>
      <p:bldP spid="26" grpId="0"/>
      <p:bldP spid="26" grpId="1"/>
      <p:bldP spid="26" grpId="2"/>
      <p:bldP spid="26" grpId="3"/>
      <p:bldP spid="27" grpId="0" animBg="1"/>
      <p:bldP spid="27" grpId="1" animBg="1"/>
      <p:bldP spid="27" grpId="2" animBg="1"/>
      <p:bldP spid="27" grpId="3" animBg="1"/>
      <p:bldP spid="28" grpId="0"/>
      <p:bldP spid="28" grpId="1"/>
      <p:bldP spid="28" grpId="2"/>
      <p:bldP spid="28" grpId="3"/>
      <p:bldP spid="29" grpId="0" animBg="1"/>
      <p:bldP spid="30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27384"/>
            <a:ext cx="9180512" cy="6885384"/>
            <a:chOff x="0" y="-27384"/>
            <a:chExt cx="9180512" cy="688538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80512" cy="6885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9014" y="6387733"/>
              <a:ext cx="367482" cy="389571"/>
            </a:xfrm>
            <a:prstGeom prst="rect">
              <a:avLst/>
            </a:prstGeom>
          </p:spPr>
        </p:pic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8893"/>
            <a:ext cx="52181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68580" y="5674022"/>
            <a:ext cx="7973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ПОЗВОЛЯЕТ НА РАННИХ ЭТАПАХ ОБНАРУЖИТЬ ПАТОЛОГИЮ ЖЕЛУДОЧНО-КИШЕЧНОГО ТРАКТА, В ТОМ ЧИСЛЕ  ПРЕДОПУХОЛЕВЫЕ ИЛИ ОПУХОЛЕВЫЕ ЗАБОЛЕВАНИЯ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29227" y="302116"/>
            <a:ext cx="5923093" cy="1347618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19673" y="449405"/>
            <a:ext cx="5753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АНАЛИЗ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КАЛА НА СКРЫТУЮ КРОВЬ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289" y="2652958"/>
            <a:ext cx="1221885" cy="172819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670256" y="5778327"/>
            <a:ext cx="216024" cy="2339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2160" y="3739252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82084" y="3769876"/>
            <a:ext cx="2306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 </a:t>
            </a:r>
            <a:r>
              <a:rPr lang="ru-RU" sz="2800" b="1" dirty="0">
                <a:solidFill>
                  <a:schemeClr val="bg1"/>
                </a:solidFill>
              </a:rPr>
              <a:t>раз </a:t>
            </a:r>
            <a:r>
              <a:rPr lang="ru-RU" sz="2800" b="1" dirty="0" smtClean="0">
                <a:solidFill>
                  <a:schemeClr val="bg1"/>
                </a:solidFill>
              </a:rPr>
              <a:t>в год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21018" y="3214176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63268" y="3292048"/>
            <a:ext cx="154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65-75 лет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12160" y="2687610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267359" y="2752511"/>
            <a:ext cx="199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ВСЕМ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3127" y="3758140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3993" y="3788764"/>
            <a:ext cx="2341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 </a:t>
            </a:r>
            <a:r>
              <a:rPr lang="ru-RU" sz="2800" b="1" dirty="0">
                <a:solidFill>
                  <a:schemeClr val="bg1"/>
                </a:solidFill>
              </a:rPr>
              <a:t>раз </a:t>
            </a:r>
            <a:r>
              <a:rPr lang="ru-RU" sz="2800" b="1" dirty="0" smtClean="0">
                <a:solidFill>
                  <a:schemeClr val="bg1"/>
                </a:solidFill>
              </a:rPr>
              <a:t>в 2 года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1985" y="3233064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4234" y="3310936"/>
            <a:ext cx="154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40-64 лет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3127" y="2706498"/>
            <a:ext cx="2447054" cy="525076"/>
          </a:xfrm>
          <a:prstGeom prst="roundRect">
            <a:avLst>
              <a:gd name="adj" fmla="val 2068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48326" y="2771399"/>
            <a:ext cx="199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ВСЕМ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00855" y="5084477"/>
            <a:ext cx="217880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Что выявляет?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125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727"/>
    </mc:Choice>
    <mc:Fallback>
      <p:transition spd="slow" advTm="34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9" grpId="0"/>
      <p:bldP spid="21" grpId="0" animBg="1"/>
      <p:bldP spid="16" grpId="0"/>
      <p:bldP spid="14" grpId="0" animBg="1"/>
      <p:bldP spid="15" grpId="0" animBg="1"/>
      <p:bldP spid="15" grpId="1" animBg="1"/>
      <p:bldP spid="15" grpId="2" animBg="1"/>
      <p:bldP spid="15" grpId="3" animBg="1"/>
      <p:bldP spid="17" grpId="0"/>
      <p:bldP spid="17" grpId="1"/>
      <p:bldP spid="17" grpId="2"/>
      <p:bldP spid="17" grpId="3"/>
      <p:bldP spid="18" grpId="0" animBg="1"/>
      <p:bldP spid="18" grpId="1" animBg="1"/>
      <p:bldP spid="18" grpId="2" animBg="1"/>
      <p:bldP spid="18" grpId="3" animBg="1"/>
      <p:bldP spid="22" grpId="0"/>
      <p:bldP spid="22" grpId="1"/>
      <p:bldP spid="22" grpId="2"/>
      <p:bldP spid="22" grpId="3"/>
      <p:bldP spid="26" grpId="0" animBg="1"/>
      <p:bldP spid="27" grpId="0"/>
      <p:bldP spid="28" grpId="0" animBg="1"/>
      <p:bldP spid="28" grpId="1" animBg="1"/>
      <p:bldP spid="28" grpId="2" animBg="1"/>
      <p:bldP spid="28" grpId="3" animBg="1"/>
      <p:bldP spid="29" grpId="0"/>
      <p:bldP spid="29" grpId="1"/>
      <p:bldP spid="29" grpId="2"/>
      <p:bldP spid="29" grpId="3"/>
      <p:bldP spid="30" grpId="0" animBg="1"/>
      <p:bldP spid="30" grpId="1" animBg="1"/>
      <p:bldP spid="30" grpId="2" animBg="1"/>
      <p:bldP spid="30" grpId="3" animBg="1"/>
      <p:bldP spid="31" grpId="0"/>
      <p:bldP spid="31" grpId="1"/>
      <p:bldP spid="31" grpId="2"/>
      <p:bldP spid="31" grpId="3"/>
      <p:bldP spid="32" grpId="0" animBg="1"/>
      <p:bldP spid="33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1|2.6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2.3|2.5|1.3|1.9|0.9|0.5|2.3|1.7|4.6|0.9|3.9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5|1.6|1.5|1.8|1.4|0.6|1.3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.1|1.6|1.5|1.9|1.7|1.2|0.6|2|2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|1.6|1.6|1.5|3.3|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3|1.9|2.1|2.1|1.6|2.7|1.6|1.5|1.7|1.6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0.6|3.2|2.2|2.9|0.6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8|1.2|1.2|1.1|1.1|0.9|1.7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|1|1.2|1.4|1.2|2.6|1.6|2.1|1.4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.6|1.9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3.3|2.3|2.4|3.4|1.9|1.6|1.8|1.5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8|3.1|2|2.1|4.1|1.6|3.2|2.8|3.1|3.3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2.7|1.3|2|1.1|1.4|0.7|0.7|2.3|1.7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1.1|0.9|1.7|1.3|1.6|0.6|1.5|1.6|1.7|1.5|1.2|0.6|2.3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9521</TotalTime>
  <Words>460</Words>
  <Application>Microsoft Office PowerPoint</Application>
  <PresentationFormat>Экран (4:3)</PresentationFormat>
  <Paragraphs>119</Paragraphs>
  <Slides>15</Slides>
  <Notes>2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Борисовна Воробьева</dc:creator>
  <cp:lastModifiedBy>Шабалина</cp:lastModifiedBy>
  <cp:revision>678</cp:revision>
  <dcterms:created xsi:type="dcterms:W3CDTF">2019-04-24T07:08:50Z</dcterms:created>
  <dcterms:modified xsi:type="dcterms:W3CDTF">2021-02-02T11:41:41Z</dcterms:modified>
</cp:coreProperties>
</file>