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60"/>
  </p:notesMasterIdLst>
  <p:handoutMasterIdLst>
    <p:handoutMasterId r:id="rId61"/>
  </p:handoutMasterIdLst>
  <p:sldIdLst>
    <p:sldId id="256" r:id="rId5"/>
    <p:sldId id="258" r:id="rId6"/>
    <p:sldId id="257" r:id="rId7"/>
    <p:sldId id="300" r:id="rId8"/>
    <p:sldId id="301" r:id="rId9"/>
    <p:sldId id="299" r:id="rId10"/>
    <p:sldId id="271" r:id="rId11"/>
    <p:sldId id="272" r:id="rId12"/>
    <p:sldId id="302" r:id="rId13"/>
    <p:sldId id="303" r:id="rId14"/>
    <p:sldId id="304" r:id="rId15"/>
    <p:sldId id="334" r:id="rId16"/>
    <p:sldId id="273" r:id="rId17"/>
    <p:sldId id="277" r:id="rId18"/>
    <p:sldId id="278" r:id="rId19"/>
    <p:sldId id="312" r:id="rId20"/>
    <p:sldId id="328" r:id="rId21"/>
    <p:sldId id="337" r:id="rId22"/>
    <p:sldId id="336" r:id="rId23"/>
    <p:sldId id="275" r:id="rId24"/>
    <p:sldId id="276" r:id="rId25"/>
    <p:sldId id="280" r:id="rId26"/>
    <p:sldId id="329" r:id="rId27"/>
    <p:sldId id="313" r:id="rId28"/>
    <p:sldId id="314" r:id="rId29"/>
    <p:sldId id="282" r:id="rId30"/>
    <p:sldId id="283" r:id="rId31"/>
    <p:sldId id="284" r:id="rId32"/>
    <p:sldId id="317" r:id="rId33"/>
    <p:sldId id="285" r:id="rId34"/>
    <p:sldId id="287" r:id="rId35"/>
    <p:sldId id="330" r:id="rId36"/>
    <p:sldId id="331" r:id="rId37"/>
    <p:sldId id="289" r:id="rId38"/>
    <p:sldId id="290" r:id="rId39"/>
    <p:sldId id="332" r:id="rId40"/>
    <p:sldId id="333" r:id="rId41"/>
    <p:sldId id="291" r:id="rId42"/>
    <p:sldId id="292" r:id="rId43"/>
    <p:sldId id="293" r:id="rId44"/>
    <p:sldId id="320" r:id="rId45"/>
    <p:sldId id="321" r:id="rId46"/>
    <p:sldId id="322" r:id="rId47"/>
    <p:sldId id="323" r:id="rId48"/>
    <p:sldId id="324" r:id="rId49"/>
    <p:sldId id="325" r:id="rId50"/>
    <p:sldId id="294" r:id="rId51"/>
    <p:sldId id="297" r:id="rId52"/>
    <p:sldId id="298" r:id="rId53"/>
    <p:sldId id="295" r:id="rId54"/>
    <p:sldId id="296" r:id="rId55"/>
    <p:sldId id="318" r:id="rId56"/>
    <p:sldId id="319" r:id="rId57"/>
    <p:sldId id="327" r:id="rId58"/>
    <p:sldId id="326" r:id="rId59"/>
  </p:sldIdLst>
  <p:sldSz cx="9144000" cy="6858000" type="screen4x3"/>
  <p:notesSz cx="6669088" cy="98964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882"/>
    <a:srgbClr val="F57913"/>
    <a:srgbClr val="FFFFFF"/>
    <a:srgbClr val="FEEF94"/>
    <a:srgbClr val="D96709"/>
    <a:srgbClr val="FDE0B5"/>
    <a:srgbClr val="CE9CCC"/>
    <a:srgbClr val="A6D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46" autoAdjust="0"/>
  </p:normalViewPr>
  <p:slideViewPr>
    <p:cSldViewPr snapToGrid="0">
      <p:cViewPr>
        <p:scale>
          <a:sx n="60" d="100"/>
          <a:sy n="60" d="100"/>
        </p:scale>
        <p:origin x="-1350" y="-9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D652B1-A0E5-4407-8F22-F2B73C50C680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1D0BE3F6-B884-4A6C-A17C-18E51C19F0C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000" dirty="0" smtClean="0">
              <a:latin typeface="Trebuchet MS" pitchFamily="34" charset="0"/>
            </a:rPr>
            <a:t>животных белков</a:t>
          </a:r>
          <a:endParaRPr lang="ru-RU" sz="2000" dirty="0">
            <a:latin typeface="Trebuchet MS" pitchFamily="34" charset="0"/>
          </a:endParaRPr>
        </a:p>
      </dgm:t>
    </dgm:pt>
    <dgm:pt modelId="{51A2A489-15A1-4D68-BF87-D554DB2E8C87}" type="parTrans" cxnId="{03C2CAB3-D39B-4081-BDCB-4DC374B3E315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40E3C0CA-D1EF-4EFF-AAA2-4F11E22147AD}" type="sibTrans" cxnId="{03C2CAB3-D39B-4081-BDCB-4DC374B3E315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EE6B7CFA-C7A4-45F7-A6BD-1C84C974251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000" dirty="0" smtClean="0">
              <a:latin typeface="Trebuchet MS" pitchFamily="34" charset="0"/>
            </a:rPr>
            <a:t>полиненасыщенных жирных кислот</a:t>
          </a:r>
          <a:endParaRPr lang="ru-RU" sz="2000" dirty="0">
            <a:latin typeface="Trebuchet MS" pitchFamily="34" charset="0"/>
          </a:endParaRPr>
        </a:p>
      </dgm:t>
    </dgm:pt>
    <dgm:pt modelId="{97F71F83-1FBD-4350-988E-87D2C7413EBA}" type="parTrans" cxnId="{766E57D7-3FDE-4BA9-8845-9B937A345208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0210B9F2-1370-4144-B624-AFAE611880A4}" type="sibTrans" cxnId="{766E57D7-3FDE-4BA9-8845-9B937A345208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2F8ABE21-D241-46E2-9BB5-653D10240FB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000" dirty="0" smtClean="0">
              <a:latin typeface="Trebuchet MS" pitchFamily="34" charset="0"/>
            </a:rPr>
            <a:t>витаминов</a:t>
          </a:r>
          <a:endParaRPr lang="ru-RU" sz="2000" dirty="0">
            <a:latin typeface="Trebuchet MS" pitchFamily="34" charset="0"/>
          </a:endParaRPr>
        </a:p>
      </dgm:t>
    </dgm:pt>
    <dgm:pt modelId="{44FD7181-40D2-41DD-BD98-2E49A269E68D}" type="parTrans" cxnId="{5A1F5F70-B9D1-404C-BE83-A3D92EEA5F24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418B2A92-12CE-4455-8C47-34FB0AF5EF9D}" type="sibTrans" cxnId="{5A1F5F70-B9D1-404C-BE83-A3D92EEA5F24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7D17CE44-FD98-4566-AC79-19994759C1F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000" dirty="0" smtClean="0">
              <a:latin typeface="Trebuchet MS" pitchFamily="34" charset="0"/>
            </a:rPr>
            <a:t>макро- и микроэлементов</a:t>
          </a:r>
          <a:endParaRPr lang="ru-RU" sz="2000" dirty="0">
            <a:latin typeface="Trebuchet MS" pitchFamily="34" charset="0"/>
          </a:endParaRPr>
        </a:p>
      </dgm:t>
    </dgm:pt>
    <dgm:pt modelId="{E2689950-5C5F-46A1-8278-994008877FAF}" type="parTrans" cxnId="{AE076D63-B980-42FF-9C4C-863856CC742E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BFB4DAFB-1424-4B05-AE2F-466B7F57CA8D}" type="sibTrans" cxnId="{AE076D63-B980-42FF-9C4C-863856CC742E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841B9EC5-EA0A-416B-A5D6-74431B60CF8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000" dirty="0" smtClean="0">
              <a:latin typeface="Trebuchet MS" pitchFamily="34" charset="0"/>
            </a:rPr>
            <a:t>пищевых волокон</a:t>
          </a:r>
          <a:endParaRPr lang="ru-RU" sz="2000" dirty="0">
            <a:latin typeface="Trebuchet MS" pitchFamily="34" charset="0"/>
          </a:endParaRPr>
        </a:p>
      </dgm:t>
    </dgm:pt>
    <dgm:pt modelId="{BC5ACEFE-4393-4A0D-8DB0-65495033B811}" type="parTrans" cxnId="{FF0156BB-ABDB-48C5-95C0-02704173EA16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69CCCFB5-1069-4FC2-9B41-06DED7A1F5DA}" type="sibTrans" cxnId="{FF0156BB-ABDB-48C5-95C0-02704173EA16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9852A154-C93D-4321-92FC-547748275E9F}" type="pres">
      <dgm:prSet presAssocID="{6DD652B1-A0E5-4407-8F22-F2B73C50C680}" presName="linearFlow" presStyleCnt="0">
        <dgm:presLayoutVars>
          <dgm:dir/>
          <dgm:resizeHandles val="exact"/>
        </dgm:presLayoutVars>
      </dgm:prSet>
      <dgm:spPr/>
    </dgm:pt>
    <dgm:pt modelId="{8B32C78B-BA3E-4E31-87D5-D2C402D5D891}" type="pres">
      <dgm:prSet presAssocID="{1D0BE3F6-B884-4A6C-A17C-18E51C19F0C1}" presName="composite" presStyleCnt="0"/>
      <dgm:spPr/>
    </dgm:pt>
    <dgm:pt modelId="{2080B40A-51C7-43E0-80CB-67A54E880625}" type="pres">
      <dgm:prSet presAssocID="{1D0BE3F6-B884-4A6C-A17C-18E51C19F0C1}" presName="imgShp" presStyleLbl="fgImgPlace1" presStyleIdx="0" presStyleCnt="5" custScaleX="2000000" custScaleY="2000000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9C43640-8740-446B-BAE6-8BBA81422A3B}" type="pres">
      <dgm:prSet presAssocID="{1D0BE3F6-B884-4A6C-A17C-18E51C19F0C1}" presName="txShp" presStyleLbl="node1" presStyleIdx="0" presStyleCnt="5" custScaleX="87585" custScaleY="1350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99AEA-9E75-40C4-AC6A-BCCDC1960834}" type="pres">
      <dgm:prSet presAssocID="{40E3C0CA-D1EF-4EFF-AAA2-4F11E22147AD}" presName="spacing" presStyleCnt="0"/>
      <dgm:spPr/>
    </dgm:pt>
    <dgm:pt modelId="{128602DC-FB05-42DD-A019-82AD547B0689}" type="pres">
      <dgm:prSet presAssocID="{EE6B7CFA-C7A4-45F7-A6BD-1C84C9742510}" presName="composite" presStyleCnt="0"/>
      <dgm:spPr/>
    </dgm:pt>
    <dgm:pt modelId="{60D017D1-1FC5-48F2-821A-FC60CE0CE940}" type="pres">
      <dgm:prSet presAssocID="{EE6B7CFA-C7A4-45F7-A6BD-1C84C9742510}" presName="imgShp" presStyleLbl="fgImgPlace1" presStyleIdx="1" presStyleCnt="5" custScaleX="2000000" custScaleY="2000000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7268F82-D3F4-4F2B-A6FE-AA44EB52E670}" type="pres">
      <dgm:prSet presAssocID="{EE6B7CFA-C7A4-45F7-A6BD-1C84C9742510}" presName="txShp" presStyleLbl="node1" presStyleIdx="1" presStyleCnt="5" custScaleX="87585" custScaleY="1350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78EBFC-C2A3-4847-AED2-888971CF65A9}" type="pres">
      <dgm:prSet presAssocID="{0210B9F2-1370-4144-B624-AFAE611880A4}" presName="spacing" presStyleCnt="0"/>
      <dgm:spPr/>
    </dgm:pt>
    <dgm:pt modelId="{26B4DB47-0498-4BD4-8A01-77B2049C5EDF}" type="pres">
      <dgm:prSet presAssocID="{2F8ABE21-D241-46E2-9BB5-653D10240FB2}" presName="composite" presStyleCnt="0"/>
      <dgm:spPr/>
    </dgm:pt>
    <dgm:pt modelId="{60603DFA-EE6E-48CC-B694-E52A62139B1F}" type="pres">
      <dgm:prSet presAssocID="{2F8ABE21-D241-46E2-9BB5-653D10240FB2}" presName="imgShp" presStyleLbl="fgImgPlace1" presStyleIdx="2" presStyleCnt="5" custScaleX="2000000" custScaleY="2000000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BE96558-7E7F-42AF-A6A6-4DC7D4383190}" type="pres">
      <dgm:prSet presAssocID="{2F8ABE21-D241-46E2-9BB5-653D10240FB2}" presName="txShp" presStyleLbl="node1" presStyleIdx="2" presStyleCnt="5" custScaleX="87585" custScaleY="1350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9BF3A-0C48-4206-ACD6-05E74B43F84E}" type="pres">
      <dgm:prSet presAssocID="{418B2A92-12CE-4455-8C47-34FB0AF5EF9D}" presName="spacing" presStyleCnt="0"/>
      <dgm:spPr/>
    </dgm:pt>
    <dgm:pt modelId="{7DD1E79F-C64A-4E53-B952-150E5A38366F}" type="pres">
      <dgm:prSet presAssocID="{7D17CE44-FD98-4566-AC79-19994759C1F1}" presName="composite" presStyleCnt="0"/>
      <dgm:spPr/>
    </dgm:pt>
    <dgm:pt modelId="{52FCCB6F-1F05-41DB-AFC8-0FCE53626E36}" type="pres">
      <dgm:prSet presAssocID="{7D17CE44-FD98-4566-AC79-19994759C1F1}" presName="imgShp" presStyleLbl="fgImgPlace1" presStyleIdx="3" presStyleCnt="5" custScaleX="2000000" custScaleY="2000000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F0368C9-DDCE-4104-8B4C-5F74C36D4111}" type="pres">
      <dgm:prSet presAssocID="{7D17CE44-FD98-4566-AC79-19994759C1F1}" presName="txShp" presStyleLbl="node1" presStyleIdx="3" presStyleCnt="5" custScaleX="87585" custScaleY="1350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615C7-8FA8-4BDD-815B-0EDC992736ED}" type="pres">
      <dgm:prSet presAssocID="{BFB4DAFB-1424-4B05-AE2F-466B7F57CA8D}" presName="spacing" presStyleCnt="0"/>
      <dgm:spPr/>
    </dgm:pt>
    <dgm:pt modelId="{E2D344FF-C3E7-4EAD-8AC4-9A65A93F02F4}" type="pres">
      <dgm:prSet presAssocID="{841B9EC5-EA0A-416B-A5D6-74431B60CF85}" presName="composite" presStyleCnt="0"/>
      <dgm:spPr/>
    </dgm:pt>
    <dgm:pt modelId="{C5E8DEB0-5AC2-4CE7-967A-1420D93DB766}" type="pres">
      <dgm:prSet presAssocID="{841B9EC5-EA0A-416B-A5D6-74431B60CF85}" presName="imgShp" presStyleLbl="fgImgPlace1" presStyleIdx="4" presStyleCnt="5" custScaleX="2000000" custScaleY="2000000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090CC3FC-CEAD-4C31-A08B-D166E05489E2}" type="pres">
      <dgm:prSet presAssocID="{841B9EC5-EA0A-416B-A5D6-74431B60CF85}" presName="txShp" presStyleLbl="node1" presStyleIdx="4" presStyleCnt="5" custScaleX="87585" custScaleY="1350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0156BB-ABDB-48C5-95C0-02704173EA16}" srcId="{6DD652B1-A0E5-4407-8F22-F2B73C50C680}" destId="{841B9EC5-EA0A-416B-A5D6-74431B60CF85}" srcOrd="4" destOrd="0" parTransId="{BC5ACEFE-4393-4A0D-8DB0-65495033B811}" sibTransId="{69CCCFB5-1069-4FC2-9B41-06DED7A1F5DA}"/>
    <dgm:cxn modelId="{03C2CAB3-D39B-4081-BDCB-4DC374B3E315}" srcId="{6DD652B1-A0E5-4407-8F22-F2B73C50C680}" destId="{1D0BE3F6-B884-4A6C-A17C-18E51C19F0C1}" srcOrd="0" destOrd="0" parTransId="{51A2A489-15A1-4D68-BF87-D554DB2E8C87}" sibTransId="{40E3C0CA-D1EF-4EFF-AAA2-4F11E22147AD}"/>
    <dgm:cxn modelId="{766E57D7-3FDE-4BA9-8845-9B937A345208}" srcId="{6DD652B1-A0E5-4407-8F22-F2B73C50C680}" destId="{EE6B7CFA-C7A4-45F7-A6BD-1C84C9742510}" srcOrd="1" destOrd="0" parTransId="{97F71F83-1FBD-4350-988E-87D2C7413EBA}" sibTransId="{0210B9F2-1370-4144-B624-AFAE611880A4}"/>
    <dgm:cxn modelId="{01897A4D-D1EA-45CD-AB9E-B3FAD02431EF}" type="presOf" srcId="{EE6B7CFA-C7A4-45F7-A6BD-1C84C9742510}" destId="{B7268F82-D3F4-4F2B-A6FE-AA44EB52E670}" srcOrd="0" destOrd="0" presId="urn:microsoft.com/office/officeart/2005/8/layout/vList3#1"/>
    <dgm:cxn modelId="{A74E90C4-23D4-4965-98F6-5DA13D3ECCEA}" type="presOf" srcId="{2F8ABE21-D241-46E2-9BB5-653D10240FB2}" destId="{3BE96558-7E7F-42AF-A6A6-4DC7D4383190}" srcOrd="0" destOrd="0" presId="urn:microsoft.com/office/officeart/2005/8/layout/vList3#1"/>
    <dgm:cxn modelId="{5A1F5F70-B9D1-404C-BE83-A3D92EEA5F24}" srcId="{6DD652B1-A0E5-4407-8F22-F2B73C50C680}" destId="{2F8ABE21-D241-46E2-9BB5-653D10240FB2}" srcOrd="2" destOrd="0" parTransId="{44FD7181-40D2-41DD-BD98-2E49A269E68D}" sibTransId="{418B2A92-12CE-4455-8C47-34FB0AF5EF9D}"/>
    <dgm:cxn modelId="{4AB50585-1B31-4674-9732-A2421264CE53}" type="presOf" srcId="{6DD652B1-A0E5-4407-8F22-F2B73C50C680}" destId="{9852A154-C93D-4321-92FC-547748275E9F}" srcOrd="0" destOrd="0" presId="urn:microsoft.com/office/officeart/2005/8/layout/vList3#1"/>
    <dgm:cxn modelId="{B611794D-1DC7-4CDB-97C0-ED1170B6D3F7}" type="presOf" srcId="{1D0BE3F6-B884-4A6C-A17C-18E51C19F0C1}" destId="{69C43640-8740-446B-BAE6-8BBA81422A3B}" srcOrd="0" destOrd="0" presId="urn:microsoft.com/office/officeart/2005/8/layout/vList3#1"/>
    <dgm:cxn modelId="{B9960AFB-F29E-4FCB-A5F7-424D124EEB1F}" type="presOf" srcId="{7D17CE44-FD98-4566-AC79-19994759C1F1}" destId="{9F0368C9-DDCE-4104-8B4C-5F74C36D4111}" srcOrd="0" destOrd="0" presId="urn:microsoft.com/office/officeart/2005/8/layout/vList3#1"/>
    <dgm:cxn modelId="{98D4B994-6B4A-47BE-80B6-ECF15699F5EA}" type="presOf" srcId="{841B9EC5-EA0A-416B-A5D6-74431B60CF85}" destId="{090CC3FC-CEAD-4C31-A08B-D166E05489E2}" srcOrd="0" destOrd="0" presId="urn:microsoft.com/office/officeart/2005/8/layout/vList3#1"/>
    <dgm:cxn modelId="{AE076D63-B980-42FF-9C4C-863856CC742E}" srcId="{6DD652B1-A0E5-4407-8F22-F2B73C50C680}" destId="{7D17CE44-FD98-4566-AC79-19994759C1F1}" srcOrd="3" destOrd="0" parTransId="{E2689950-5C5F-46A1-8278-994008877FAF}" sibTransId="{BFB4DAFB-1424-4B05-AE2F-466B7F57CA8D}"/>
    <dgm:cxn modelId="{F57C1F4B-DB3D-4465-A826-A5DD15669B18}" type="presParOf" srcId="{9852A154-C93D-4321-92FC-547748275E9F}" destId="{8B32C78B-BA3E-4E31-87D5-D2C402D5D891}" srcOrd="0" destOrd="0" presId="urn:microsoft.com/office/officeart/2005/8/layout/vList3#1"/>
    <dgm:cxn modelId="{A1093584-4CBD-489B-967E-2221EF3EB36C}" type="presParOf" srcId="{8B32C78B-BA3E-4E31-87D5-D2C402D5D891}" destId="{2080B40A-51C7-43E0-80CB-67A54E880625}" srcOrd="0" destOrd="0" presId="urn:microsoft.com/office/officeart/2005/8/layout/vList3#1"/>
    <dgm:cxn modelId="{33C11771-28C9-4521-9DD3-0A39A29EE8FC}" type="presParOf" srcId="{8B32C78B-BA3E-4E31-87D5-D2C402D5D891}" destId="{69C43640-8740-446B-BAE6-8BBA81422A3B}" srcOrd="1" destOrd="0" presId="urn:microsoft.com/office/officeart/2005/8/layout/vList3#1"/>
    <dgm:cxn modelId="{DFA5667C-F5F1-4CE9-B332-6EA3382B4D8D}" type="presParOf" srcId="{9852A154-C93D-4321-92FC-547748275E9F}" destId="{B3399AEA-9E75-40C4-AC6A-BCCDC1960834}" srcOrd="1" destOrd="0" presId="urn:microsoft.com/office/officeart/2005/8/layout/vList3#1"/>
    <dgm:cxn modelId="{391B896A-8FD4-4995-8888-D314096F2359}" type="presParOf" srcId="{9852A154-C93D-4321-92FC-547748275E9F}" destId="{128602DC-FB05-42DD-A019-82AD547B0689}" srcOrd="2" destOrd="0" presId="urn:microsoft.com/office/officeart/2005/8/layout/vList3#1"/>
    <dgm:cxn modelId="{ECED6E90-4AE1-4003-AE4C-FC15DBC8BE33}" type="presParOf" srcId="{128602DC-FB05-42DD-A019-82AD547B0689}" destId="{60D017D1-1FC5-48F2-821A-FC60CE0CE940}" srcOrd="0" destOrd="0" presId="urn:microsoft.com/office/officeart/2005/8/layout/vList3#1"/>
    <dgm:cxn modelId="{8F26C478-E7FA-4438-ACCA-56FAE95FD7E6}" type="presParOf" srcId="{128602DC-FB05-42DD-A019-82AD547B0689}" destId="{B7268F82-D3F4-4F2B-A6FE-AA44EB52E670}" srcOrd="1" destOrd="0" presId="urn:microsoft.com/office/officeart/2005/8/layout/vList3#1"/>
    <dgm:cxn modelId="{E0B9ECD7-E43C-411E-A23B-C77359C28344}" type="presParOf" srcId="{9852A154-C93D-4321-92FC-547748275E9F}" destId="{ED78EBFC-C2A3-4847-AED2-888971CF65A9}" srcOrd="3" destOrd="0" presId="urn:microsoft.com/office/officeart/2005/8/layout/vList3#1"/>
    <dgm:cxn modelId="{E067AB74-3FD9-4496-9257-BDA23B329AB4}" type="presParOf" srcId="{9852A154-C93D-4321-92FC-547748275E9F}" destId="{26B4DB47-0498-4BD4-8A01-77B2049C5EDF}" srcOrd="4" destOrd="0" presId="urn:microsoft.com/office/officeart/2005/8/layout/vList3#1"/>
    <dgm:cxn modelId="{F9C057D0-1EFC-4B2F-81F2-584375D06646}" type="presParOf" srcId="{26B4DB47-0498-4BD4-8A01-77B2049C5EDF}" destId="{60603DFA-EE6E-48CC-B694-E52A62139B1F}" srcOrd="0" destOrd="0" presId="urn:microsoft.com/office/officeart/2005/8/layout/vList3#1"/>
    <dgm:cxn modelId="{C89595B9-8507-4A03-BFDF-A3F20D60A9EF}" type="presParOf" srcId="{26B4DB47-0498-4BD4-8A01-77B2049C5EDF}" destId="{3BE96558-7E7F-42AF-A6A6-4DC7D4383190}" srcOrd="1" destOrd="0" presId="urn:microsoft.com/office/officeart/2005/8/layout/vList3#1"/>
    <dgm:cxn modelId="{0B94748C-1987-44F0-A2F0-4FBE935E35A8}" type="presParOf" srcId="{9852A154-C93D-4321-92FC-547748275E9F}" destId="{4EF9BF3A-0C48-4206-ACD6-05E74B43F84E}" srcOrd="5" destOrd="0" presId="urn:microsoft.com/office/officeart/2005/8/layout/vList3#1"/>
    <dgm:cxn modelId="{04797DA0-6690-4198-A788-305728F38E00}" type="presParOf" srcId="{9852A154-C93D-4321-92FC-547748275E9F}" destId="{7DD1E79F-C64A-4E53-B952-150E5A38366F}" srcOrd="6" destOrd="0" presId="urn:microsoft.com/office/officeart/2005/8/layout/vList3#1"/>
    <dgm:cxn modelId="{64FD23B5-AAAF-47E8-AE26-1C51A0091133}" type="presParOf" srcId="{7DD1E79F-C64A-4E53-B952-150E5A38366F}" destId="{52FCCB6F-1F05-41DB-AFC8-0FCE53626E36}" srcOrd="0" destOrd="0" presId="urn:microsoft.com/office/officeart/2005/8/layout/vList3#1"/>
    <dgm:cxn modelId="{C4390419-3E2A-4C75-9FB9-204040CF2BE9}" type="presParOf" srcId="{7DD1E79F-C64A-4E53-B952-150E5A38366F}" destId="{9F0368C9-DDCE-4104-8B4C-5F74C36D4111}" srcOrd="1" destOrd="0" presId="urn:microsoft.com/office/officeart/2005/8/layout/vList3#1"/>
    <dgm:cxn modelId="{5154E879-6A00-4335-80AB-1A7D4F091BBD}" type="presParOf" srcId="{9852A154-C93D-4321-92FC-547748275E9F}" destId="{E5C615C7-8FA8-4BDD-815B-0EDC992736ED}" srcOrd="7" destOrd="0" presId="urn:microsoft.com/office/officeart/2005/8/layout/vList3#1"/>
    <dgm:cxn modelId="{E608B473-32B0-4489-910D-AE6B97C7E669}" type="presParOf" srcId="{9852A154-C93D-4321-92FC-547748275E9F}" destId="{E2D344FF-C3E7-4EAD-8AC4-9A65A93F02F4}" srcOrd="8" destOrd="0" presId="urn:microsoft.com/office/officeart/2005/8/layout/vList3#1"/>
    <dgm:cxn modelId="{56053A2A-3FB5-45AA-9DDB-AB623284228A}" type="presParOf" srcId="{E2D344FF-C3E7-4EAD-8AC4-9A65A93F02F4}" destId="{C5E8DEB0-5AC2-4CE7-967A-1420D93DB766}" srcOrd="0" destOrd="0" presId="urn:microsoft.com/office/officeart/2005/8/layout/vList3#1"/>
    <dgm:cxn modelId="{A247F13F-75CA-446D-95B5-B8D1885968D5}" type="presParOf" srcId="{E2D344FF-C3E7-4EAD-8AC4-9A65A93F02F4}" destId="{090CC3FC-CEAD-4C31-A08B-D166E05489E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D652B1-A0E5-4407-8F22-F2B73C50C68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1D0BE3F6-B884-4A6C-A17C-18E51C19F0C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000" dirty="0" smtClean="0">
              <a:latin typeface="Trebuchet MS" pitchFamily="34" charset="0"/>
            </a:rPr>
            <a:t>животных жиров</a:t>
          </a:r>
          <a:endParaRPr lang="ru-RU" sz="2000" dirty="0">
            <a:latin typeface="Trebuchet MS" pitchFamily="34" charset="0"/>
          </a:endParaRPr>
        </a:p>
      </dgm:t>
    </dgm:pt>
    <dgm:pt modelId="{51A2A489-15A1-4D68-BF87-D554DB2E8C87}" type="parTrans" cxnId="{03C2CAB3-D39B-4081-BDCB-4DC374B3E315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40E3C0CA-D1EF-4EFF-AAA2-4F11E22147AD}" type="sibTrans" cxnId="{03C2CAB3-D39B-4081-BDCB-4DC374B3E315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EE6B7CFA-C7A4-45F7-A6BD-1C84C9742510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000" dirty="0" smtClean="0">
              <a:latin typeface="Trebuchet MS" pitchFamily="34" charset="0"/>
            </a:rPr>
            <a:t>сахара</a:t>
          </a:r>
          <a:endParaRPr lang="ru-RU" sz="2000" dirty="0">
            <a:latin typeface="Trebuchet MS" pitchFamily="34" charset="0"/>
          </a:endParaRPr>
        </a:p>
      </dgm:t>
    </dgm:pt>
    <dgm:pt modelId="{97F71F83-1FBD-4350-988E-87D2C7413EBA}" type="parTrans" cxnId="{766E57D7-3FDE-4BA9-8845-9B937A345208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0210B9F2-1370-4144-B624-AFAE611880A4}" type="sibTrans" cxnId="{766E57D7-3FDE-4BA9-8845-9B937A345208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2F8ABE21-D241-46E2-9BB5-653D10240FB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000" dirty="0" smtClean="0">
              <a:latin typeface="Trebuchet MS" pitchFamily="34" charset="0"/>
            </a:rPr>
            <a:t>соли</a:t>
          </a:r>
          <a:endParaRPr lang="ru-RU" sz="2000" dirty="0">
            <a:latin typeface="Trebuchet MS" pitchFamily="34" charset="0"/>
          </a:endParaRPr>
        </a:p>
      </dgm:t>
    </dgm:pt>
    <dgm:pt modelId="{44FD7181-40D2-41DD-BD98-2E49A269E68D}" type="parTrans" cxnId="{5A1F5F70-B9D1-404C-BE83-A3D92EEA5F24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418B2A92-12CE-4455-8C47-34FB0AF5EF9D}" type="sibTrans" cxnId="{5A1F5F70-B9D1-404C-BE83-A3D92EEA5F24}">
      <dgm:prSet/>
      <dgm:spPr/>
      <dgm:t>
        <a:bodyPr/>
        <a:lstStyle/>
        <a:p>
          <a:pPr algn="l"/>
          <a:endParaRPr lang="ru-RU">
            <a:latin typeface="Trebuchet MS" pitchFamily="34" charset="0"/>
          </a:endParaRPr>
        </a:p>
      </dgm:t>
    </dgm:pt>
    <dgm:pt modelId="{9852A154-C93D-4321-92FC-547748275E9F}" type="pres">
      <dgm:prSet presAssocID="{6DD652B1-A0E5-4407-8F22-F2B73C50C680}" presName="linearFlow" presStyleCnt="0">
        <dgm:presLayoutVars>
          <dgm:dir/>
          <dgm:resizeHandles val="exact"/>
        </dgm:presLayoutVars>
      </dgm:prSet>
      <dgm:spPr/>
    </dgm:pt>
    <dgm:pt modelId="{8B32C78B-BA3E-4E31-87D5-D2C402D5D891}" type="pres">
      <dgm:prSet presAssocID="{1D0BE3F6-B884-4A6C-A17C-18E51C19F0C1}" presName="composite" presStyleCnt="0"/>
      <dgm:spPr/>
    </dgm:pt>
    <dgm:pt modelId="{2080B40A-51C7-43E0-80CB-67A54E880625}" type="pres">
      <dgm:prSet presAssocID="{1D0BE3F6-B884-4A6C-A17C-18E51C19F0C1}" presName="imgShp" presStyleLbl="fgImgPlace1" presStyleIdx="0" presStyleCnt="3" custScaleX="2000000" custScaleY="2000000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9C43640-8740-446B-BAE6-8BBA81422A3B}" type="pres">
      <dgm:prSet presAssocID="{1D0BE3F6-B884-4A6C-A17C-18E51C19F0C1}" presName="txShp" presStyleLbl="node1" presStyleIdx="0" presStyleCnt="3" custScaleX="87585" custScaleY="1350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99AEA-9E75-40C4-AC6A-BCCDC1960834}" type="pres">
      <dgm:prSet presAssocID="{40E3C0CA-D1EF-4EFF-AAA2-4F11E22147AD}" presName="spacing" presStyleCnt="0"/>
      <dgm:spPr/>
    </dgm:pt>
    <dgm:pt modelId="{128602DC-FB05-42DD-A019-82AD547B0689}" type="pres">
      <dgm:prSet presAssocID="{EE6B7CFA-C7A4-45F7-A6BD-1C84C9742510}" presName="composite" presStyleCnt="0"/>
      <dgm:spPr/>
    </dgm:pt>
    <dgm:pt modelId="{60D017D1-1FC5-48F2-821A-FC60CE0CE940}" type="pres">
      <dgm:prSet presAssocID="{EE6B7CFA-C7A4-45F7-A6BD-1C84C9742510}" presName="imgShp" presStyleLbl="fgImgPlace1" presStyleIdx="1" presStyleCnt="3" custScaleX="2000000" custScaleY="2000000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7268F82-D3F4-4F2B-A6FE-AA44EB52E670}" type="pres">
      <dgm:prSet presAssocID="{EE6B7CFA-C7A4-45F7-A6BD-1C84C9742510}" presName="txShp" presStyleLbl="node1" presStyleIdx="1" presStyleCnt="3" custScaleX="87585" custScaleY="1350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78EBFC-C2A3-4847-AED2-888971CF65A9}" type="pres">
      <dgm:prSet presAssocID="{0210B9F2-1370-4144-B624-AFAE611880A4}" presName="spacing" presStyleCnt="0"/>
      <dgm:spPr/>
    </dgm:pt>
    <dgm:pt modelId="{26B4DB47-0498-4BD4-8A01-77B2049C5EDF}" type="pres">
      <dgm:prSet presAssocID="{2F8ABE21-D241-46E2-9BB5-653D10240FB2}" presName="composite" presStyleCnt="0"/>
      <dgm:spPr/>
    </dgm:pt>
    <dgm:pt modelId="{60603DFA-EE6E-48CC-B694-E52A62139B1F}" type="pres">
      <dgm:prSet presAssocID="{2F8ABE21-D241-46E2-9BB5-653D10240FB2}" presName="imgShp" presStyleLbl="fgImgPlace1" presStyleIdx="2" presStyleCnt="3" custScaleX="2000000" custScaleY="2000000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BE96558-7E7F-42AF-A6A6-4DC7D4383190}" type="pres">
      <dgm:prSet presAssocID="{2F8ABE21-D241-46E2-9BB5-653D10240FB2}" presName="txShp" presStyleLbl="node1" presStyleIdx="2" presStyleCnt="3" custScaleX="87585" custScaleY="1350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58DCAF-868E-4C29-81C9-70F897E8CA41}" type="presOf" srcId="{1D0BE3F6-B884-4A6C-A17C-18E51C19F0C1}" destId="{69C43640-8740-446B-BAE6-8BBA81422A3B}" srcOrd="0" destOrd="0" presId="urn:microsoft.com/office/officeart/2005/8/layout/vList3#2"/>
    <dgm:cxn modelId="{FC988077-2077-49D6-9042-158F082A1A4B}" type="presOf" srcId="{2F8ABE21-D241-46E2-9BB5-653D10240FB2}" destId="{3BE96558-7E7F-42AF-A6A6-4DC7D4383190}" srcOrd="0" destOrd="0" presId="urn:microsoft.com/office/officeart/2005/8/layout/vList3#2"/>
    <dgm:cxn modelId="{766E57D7-3FDE-4BA9-8845-9B937A345208}" srcId="{6DD652B1-A0E5-4407-8F22-F2B73C50C680}" destId="{EE6B7CFA-C7A4-45F7-A6BD-1C84C9742510}" srcOrd="1" destOrd="0" parTransId="{97F71F83-1FBD-4350-988E-87D2C7413EBA}" sibTransId="{0210B9F2-1370-4144-B624-AFAE611880A4}"/>
    <dgm:cxn modelId="{03C2CAB3-D39B-4081-BDCB-4DC374B3E315}" srcId="{6DD652B1-A0E5-4407-8F22-F2B73C50C680}" destId="{1D0BE3F6-B884-4A6C-A17C-18E51C19F0C1}" srcOrd="0" destOrd="0" parTransId="{51A2A489-15A1-4D68-BF87-D554DB2E8C87}" sibTransId="{40E3C0CA-D1EF-4EFF-AAA2-4F11E22147AD}"/>
    <dgm:cxn modelId="{5A1F5F70-B9D1-404C-BE83-A3D92EEA5F24}" srcId="{6DD652B1-A0E5-4407-8F22-F2B73C50C680}" destId="{2F8ABE21-D241-46E2-9BB5-653D10240FB2}" srcOrd="2" destOrd="0" parTransId="{44FD7181-40D2-41DD-BD98-2E49A269E68D}" sibTransId="{418B2A92-12CE-4455-8C47-34FB0AF5EF9D}"/>
    <dgm:cxn modelId="{4C636253-C24D-4B7B-BD66-05FE5662D396}" type="presOf" srcId="{6DD652B1-A0E5-4407-8F22-F2B73C50C680}" destId="{9852A154-C93D-4321-92FC-547748275E9F}" srcOrd="0" destOrd="0" presId="urn:microsoft.com/office/officeart/2005/8/layout/vList3#2"/>
    <dgm:cxn modelId="{90C5C28C-80B3-4E16-B763-E980702851C7}" type="presOf" srcId="{EE6B7CFA-C7A4-45F7-A6BD-1C84C9742510}" destId="{B7268F82-D3F4-4F2B-A6FE-AA44EB52E670}" srcOrd="0" destOrd="0" presId="urn:microsoft.com/office/officeart/2005/8/layout/vList3#2"/>
    <dgm:cxn modelId="{1AABA654-E47B-498D-AFFE-E1DCF5DADDD2}" type="presParOf" srcId="{9852A154-C93D-4321-92FC-547748275E9F}" destId="{8B32C78B-BA3E-4E31-87D5-D2C402D5D891}" srcOrd="0" destOrd="0" presId="urn:microsoft.com/office/officeart/2005/8/layout/vList3#2"/>
    <dgm:cxn modelId="{B5A5F3FD-B06A-4AC2-8A31-24782708FA00}" type="presParOf" srcId="{8B32C78B-BA3E-4E31-87D5-D2C402D5D891}" destId="{2080B40A-51C7-43E0-80CB-67A54E880625}" srcOrd="0" destOrd="0" presId="urn:microsoft.com/office/officeart/2005/8/layout/vList3#2"/>
    <dgm:cxn modelId="{C1AF4ADD-880E-44EA-8FFD-18A1AE829ED8}" type="presParOf" srcId="{8B32C78B-BA3E-4E31-87D5-D2C402D5D891}" destId="{69C43640-8740-446B-BAE6-8BBA81422A3B}" srcOrd="1" destOrd="0" presId="urn:microsoft.com/office/officeart/2005/8/layout/vList3#2"/>
    <dgm:cxn modelId="{C8A2B6A5-9C98-434F-9A90-DB5662E6B2D3}" type="presParOf" srcId="{9852A154-C93D-4321-92FC-547748275E9F}" destId="{B3399AEA-9E75-40C4-AC6A-BCCDC1960834}" srcOrd="1" destOrd="0" presId="urn:microsoft.com/office/officeart/2005/8/layout/vList3#2"/>
    <dgm:cxn modelId="{73DA7678-B48F-41C1-B32A-F8477C3FC7E4}" type="presParOf" srcId="{9852A154-C93D-4321-92FC-547748275E9F}" destId="{128602DC-FB05-42DD-A019-82AD547B0689}" srcOrd="2" destOrd="0" presId="urn:microsoft.com/office/officeart/2005/8/layout/vList3#2"/>
    <dgm:cxn modelId="{BCCBAF8F-5055-4FA2-9B73-08480B2366BC}" type="presParOf" srcId="{128602DC-FB05-42DD-A019-82AD547B0689}" destId="{60D017D1-1FC5-48F2-821A-FC60CE0CE940}" srcOrd="0" destOrd="0" presId="urn:microsoft.com/office/officeart/2005/8/layout/vList3#2"/>
    <dgm:cxn modelId="{8F292DE4-B971-401C-98C7-3434C9EA1C2D}" type="presParOf" srcId="{128602DC-FB05-42DD-A019-82AD547B0689}" destId="{B7268F82-D3F4-4F2B-A6FE-AA44EB52E670}" srcOrd="1" destOrd="0" presId="urn:microsoft.com/office/officeart/2005/8/layout/vList3#2"/>
    <dgm:cxn modelId="{CA61CDDF-2136-403A-BC93-24297E34E20B}" type="presParOf" srcId="{9852A154-C93D-4321-92FC-547748275E9F}" destId="{ED78EBFC-C2A3-4847-AED2-888971CF65A9}" srcOrd="3" destOrd="0" presId="urn:microsoft.com/office/officeart/2005/8/layout/vList3#2"/>
    <dgm:cxn modelId="{12073C93-28FB-4C1A-BE6E-C88B429CE3C0}" type="presParOf" srcId="{9852A154-C93D-4321-92FC-547748275E9F}" destId="{26B4DB47-0498-4BD4-8A01-77B2049C5EDF}" srcOrd="4" destOrd="0" presId="urn:microsoft.com/office/officeart/2005/8/layout/vList3#2"/>
    <dgm:cxn modelId="{5A21E4D5-B9F0-4DEE-A52C-64F7F3F070D3}" type="presParOf" srcId="{26B4DB47-0498-4BD4-8A01-77B2049C5EDF}" destId="{60603DFA-EE6E-48CC-B694-E52A62139B1F}" srcOrd="0" destOrd="0" presId="urn:microsoft.com/office/officeart/2005/8/layout/vList3#2"/>
    <dgm:cxn modelId="{DBE9127F-E5BE-4EC5-A0DE-CF96A2347508}" type="presParOf" srcId="{26B4DB47-0498-4BD4-8A01-77B2049C5EDF}" destId="{3BE96558-7E7F-42AF-A6A6-4DC7D4383190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FE7E92-2CA5-46F5-9492-5A4350A4203F}" type="doc">
      <dgm:prSet loTypeId="urn:microsoft.com/office/officeart/2005/8/layout/vList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802BB494-1D63-40A7-BBBA-0D86DD0366BC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361950" indent="0" rtl="0"/>
          <a:r>
            <a:rPr lang="ru-RU" sz="2400" dirty="0" smtClean="0">
              <a:latin typeface="Arial" pitchFamily="34" charset="0"/>
              <a:cs typeface="Arial" pitchFamily="34" charset="0"/>
            </a:rPr>
            <a:t>Ешьте меньше насыщенных жиров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4C558F66-B6F6-4BCB-89A8-FCC6A886D618}" type="parTrans" cxnId="{3A003859-B252-4679-BC50-F7AAC6C8EDB6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B1A38882-DFBE-423B-86AD-5781AF40D73F}" type="sibTrans" cxnId="{3A003859-B252-4679-BC50-F7AAC6C8EDB6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4C8B0C6B-E28E-4726-885B-7395595168B5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361950" rtl="0"/>
          <a:r>
            <a:rPr lang="ru-RU" sz="2400" dirty="0" smtClean="0">
              <a:latin typeface="Arial" pitchFamily="34" charset="0"/>
              <a:cs typeface="Arial" pitchFamily="34" charset="0"/>
            </a:rPr>
            <a:t>Удаляйте видимый жир, кожу с птицы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2CD47217-557C-4DC1-BC46-6B6BB15EF37C}" type="parTrans" cxnId="{BD55BF32-54E8-44D5-B621-CEB642AB2077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F3624F1A-CCB5-4810-9AE7-92738E813DC1}" type="sibTrans" cxnId="{BD55BF32-54E8-44D5-B621-CEB642AB2077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C0A6B688-BCBE-4FE3-9FAE-B05335022385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361950" rtl="0"/>
          <a:r>
            <a:rPr lang="ru-RU" sz="2400" dirty="0" smtClean="0">
              <a:latin typeface="Arial" pitchFamily="34" charset="0"/>
              <a:cs typeface="Arial" pitchFamily="34" charset="0"/>
            </a:rPr>
            <a:t>Меньше жарить на твердых жирах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0DA18FE3-7037-448C-A077-708C9768A831}" type="parTrans" cxnId="{849D7074-45B6-4C0E-A886-7F2372BB9230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56CB49F4-44F2-41D5-8BFB-459E61173F5D}" type="sibTrans" cxnId="{849D7074-45B6-4C0E-A886-7F2372BB9230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97E72C63-9F06-4693-8EC3-DCEF0F3AE39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361950" rtl="0"/>
          <a:r>
            <a:rPr lang="ru-RU" sz="2400" dirty="0" smtClean="0">
              <a:latin typeface="Arial" pitchFamily="34" charset="0"/>
              <a:cs typeface="Arial" pitchFamily="34" charset="0"/>
            </a:rPr>
            <a:t>Использовать растительные масла для жарки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BBF14484-5983-4B85-B93D-C96FFC43A2EA}" type="parTrans" cxnId="{857C002E-11D9-4F11-A0EE-E617E120ABBD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728A7238-291B-419E-95A4-685822120861}" type="sibTrans" cxnId="{857C002E-11D9-4F11-A0EE-E617E120ABBD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4070BB17-19BD-4B72-8BFC-3B3802392E4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361950" rtl="0"/>
          <a:r>
            <a:rPr lang="ru-RU" sz="2400" dirty="0" smtClean="0">
              <a:latin typeface="Arial" pitchFamily="34" charset="0"/>
              <a:cs typeface="Arial" pitchFamily="34" charset="0"/>
            </a:rPr>
            <a:t>(Самый полезный – свиной жир)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6CB8E2F3-6ED1-4D2B-8A9B-72FCB393C201}" type="parTrans" cxnId="{695B9A4F-0AC4-434F-A9E7-23CA340217F3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7BE01AD4-3384-4F2C-89B9-C572A0C95304}" type="sibTrans" cxnId="{695B9A4F-0AC4-434F-A9E7-23CA340217F3}">
      <dgm:prSet/>
      <dgm:spPr/>
      <dgm:t>
        <a:bodyPr/>
        <a:lstStyle/>
        <a:p>
          <a:endParaRPr lang="ru-RU" sz="4000">
            <a:latin typeface="Arial" pitchFamily="34" charset="0"/>
            <a:cs typeface="Arial" pitchFamily="34" charset="0"/>
          </a:endParaRPr>
        </a:p>
      </dgm:t>
    </dgm:pt>
    <dgm:pt modelId="{105DB943-B6AF-4971-A252-E0ED95FC8794}" type="pres">
      <dgm:prSet presAssocID="{18FE7E92-2CA5-46F5-9492-5A4350A420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C684AA-B7AE-4F6B-BEF6-F5781C54C94B}" type="pres">
      <dgm:prSet presAssocID="{802BB494-1D63-40A7-BBBA-0D86DD0366BC}" presName="parentText" presStyleLbl="node1" presStyleIdx="0" presStyleCnt="5" custScaleY="804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05E05-DE88-4302-B379-E68D97B62D1E}" type="pres">
      <dgm:prSet presAssocID="{B1A38882-DFBE-423B-86AD-5781AF40D73F}" presName="spacer" presStyleCnt="0"/>
      <dgm:spPr/>
    </dgm:pt>
    <dgm:pt modelId="{25E4E568-FCCA-451E-999A-80CFDF7738CE}" type="pres">
      <dgm:prSet presAssocID="{4C8B0C6B-E28E-4726-885B-7395595168B5}" presName="parentText" presStyleLbl="node1" presStyleIdx="1" presStyleCnt="5" custScaleY="777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A35BE7-9C14-4125-8E23-3255B253230E}" type="pres">
      <dgm:prSet presAssocID="{F3624F1A-CCB5-4810-9AE7-92738E813DC1}" presName="spacer" presStyleCnt="0"/>
      <dgm:spPr/>
    </dgm:pt>
    <dgm:pt modelId="{450066C7-D520-4515-A1B8-01504BC2E253}" type="pres">
      <dgm:prSet presAssocID="{C0A6B688-BCBE-4FE3-9FAE-B05335022385}" presName="parentText" presStyleLbl="node1" presStyleIdx="2" presStyleCnt="5" custScaleY="817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FF105-3E6F-494A-9208-46A726A6F217}" type="pres">
      <dgm:prSet presAssocID="{56CB49F4-44F2-41D5-8BFB-459E61173F5D}" presName="spacer" presStyleCnt="0"/>
      <dgm:spPr/>
    </dgm:pt>
    <dgm:pt modelId="{01195252-5574-4744-B7B6-5CF325B7AC11}" type="pres">
      <dgm:prSet presAssocID="{97E72C63-9F06-4693-8EC3-DCEF0F3AE397}" presName="parentText" presStyleLbl="node1" presStyleIdx="3" presStyleCnt="5" custScaleY="722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3C6C9-9D21-459B-B6FD-C361BFA8F7DD}" type="pres">
      <dgm:prSet presAssocID="{728A7238-291B-419E-95A4-685822120861}" presName="spacer" presStyleCnt="0"/>
      <dgm:spPr/>
    </dgm:pt>
    <dgm:pt modelId="{B6B9DA6C-6EBA-4C52-AA5E-47D0957CA412}" type="pres">
      <dgm:prSet presAssocID="{4070BB17-19BD-4B72-8BFC-3B3802392E44}" presName="parentText" presStyleLbl="node1" presStyleIdx="4" presStyleCnt="5" custScaleY="688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DC5A1A-A372-460C-ADA4-D9A08F6668ED}" type="presOf" srcId="{97E72C63-9F06-4693-8EC3-DCEF0F3AE397}" destId="{01195252-5574-4744-B7B6-5CF325B7AC11}" srcOrd="0" destOrd="0" presId="urn:microsoft.com/office/officeart/2005/8/layout/vList2"/>
    <dgm:cxn modelId="{BD55BF32-54E8-44D5-B621-CEB642AB2077}" srcId="{18FE7E92-2CA5-46F5-9492-5A4350A4203F}" destId="{4C8B0C6B-E28E-4726-885B-7395595168B5}" srcOrd="1" destOrd="0" parTransId="{2CD47217-557C-4DC1-BC46-6B6BB15EF37C}" sibTransId="{F3624F1A-CCB5-4810-9AE7-92738E813DC1}"/>
    <dgm:cxn modelId="{53C96345-FD78-45B5-BCF7-B22B3B6E9183}" type="presOf" srcId="{4C8B0C6B-E28E-4726-885B-7395595168B5}" destId="{25E4E568-FCCA-451E-999A-80CFDF7738CE}" srcOrd="0" destOrd="0" presId="urn:microsoft.com/office/officeart/2005/8/layout/vList2"/>
    <dgm:cxn modelId="{849D7074-45B6-4C0E-A886-7F2372BB9230}" srcId="{18FE7E92-2CA5-46F5-9492-5A4350A4203F}" destId="{C0A6B688-BCBE-4FE3-9FAE-B05335022385}" srcOrd="2" destOrd="0" parTransId="{0DA18FE3-7037-448C-A077-708C9768A831}" sibTransId="{56CB49F4-44F2-41D5-8BFB-459E61173F5D}"/>
    <dgm:cxn modelId="{695B9A4F-0AC4-434F-A9E7-23CA340217F3}" srcId="{18FE7E92-2CA5-46F5-9492-5A4350A4203F}" destId="{4070BB17-19BD-4B72-8BFC-3B3802392E44}" srcOrd="4" destOrd="0" parTransId="{6CB8E2F3-6ED1-4D2B-8A9B-72FCB393C201}" sibTransId="{7BE01AD4-3384-4F2C-89B9-C572A0C95304}"/>
    <dgm:cxn modelId="{58C96705-913F-4E44-8430-E2FFE8E8731D}" type="presOf" srcId="{4070BB17-19BD-4B72-8BFC-3B3802392E44}" destId="{B6B9DA6C-6EBA-4C52-AA5E-47D0957CA412}" srcOrd="0" destOrd="0" presId="urn:microsoft.com/office/officeart/2005/8/layout/vList2"/>
    <dgm:cxn modelId="{3A003859-B252-4679-BC50-F7AAC6C8EDB6}" srcId="{18FE7E92-2CA5-46F5-9492-5A4350A4203F}" destId="{802BB494-1D63-40A7-BBBA-0D86DD0366BC}" srcOrd="0" destOrd="0" parTransId="{4C558F66-B6F6-4BCB-89A8-FCC6A886D618}" sibTransId="{B1A38882-DFBE-423B-86AD-5781AF40D73F}"/>
    <dgm:cxn modelId="{AEF30623-D82F-4555-8712-26587A05FEA9}" type="presOf" srcId="{802BB494-1D63-40A7-BBBA-0D86DD0366BC}" destId="{80C684AA-B7AE-4F6B-BEF6-F5781C54C94B}" srcOrd="0" destOrd="0" presId="urn:microsoft.com/office/officeart/2005/8/layout/vList2"/>
    <dgm:cxn modelId="{3B0D4BAD-8EAB-4A24-B6DB-23795E05816D}" type="presOf" srcId="{C0A6B688-BCBE-4FE3-9FAE-B05335022385}" destId="{450066C7-D520-4515-A1B8-01504BC2E253}" srcOrd="0" destOrd="0" presId="urn:microsoft.com/office/officeart/2005/8/layout/vList2"/>
    <dgm:cxn modelId="{385D6767-701D-400F-8FCE-331F0B01BEAD}" type="presOf" srcId="{18FE7E92-2CA5-46F5-9492-5A4350A4203F}" destId="{105DB943-B6AF-4971-A252-E0ED95FC8794}" srcOrd="0" destOrd="0" presId="urn:microsoft.com/office/officeart/2005/8/layout/vList2"/>
    <dgm:cxn modelId="{857C002E-11D9-4F11-A0EE-E617E120ABBD}" srcId="{18FE7E92-2CA5-46F5-9492-5A4350A4203F}" destId="{97E72C63-9F06-4693-8EC3-DCEF0F3AE397}" srcOrd="3" destOrd="0" parTransId="{BBF14484-5983-4B85-B93D-C96FFC43A2EA}" sibTransId="{728A7238-291B-419E-95A4-685822120861}"/>
    <dgm:cxn modelId="{4F8C8CCA-496D-4356-925E-EB2AAD44A00E}" type="presParOf" srcId="{105DB943-B6AF-4971-A252-E0ED95FC8794}" destId="{80C684AA-B7AE-4F6B-BEF6-F5781C54C94B}" srcOrd="0" destOrd="0" presId="urn:microsoft.com/office/officeart/2005/8/layout/vList2"/>
    <dgm:cxn modelId="{ED48B7DB-C128-4275-A08B-1911A73F01E8}" type="presParOf" srcId="{105DB943-B6AF-4971-A252-E0ED95FC8794}" destId="{D2905E05-DE88-4302-B379-E68D97B62D1E}" srcOrd="1" destOrd="0" presId="urn:microsoft.com/office/officeart/2005/8/layout/vList2"/>
    <dgm:cxn modelId="{A3AF26A2-06CE-4409-8A67-2F171C940139}" type="presParOf" srcId="{105DB943-B6AF-4971-A252-E0ED95FC8794}" destId="{25E4E568-FCCA-451E-999A-80CFDF7738CE}" srcOrd="2" destOrd="0" presId="urn:microsoft.com/office/officeart/2005/8/layout/vList2"/>
    <dgm:cxn modelId="{2FD3CAFA-1F4C-4943-A15C-A86B76CF28CD}" type="presParOf" srcId="{105DB943-B6AF-4971-A252-E0ED95FC8794}" destId="{46A35BE7-9C14-4125-8E23-3255B253230E}" srcOrd="3" destOrd="0" presId="urn:microsoft.com/office/officeart/2005/8/layout/vList2"/>
    <dgm:cxn modelId="{7D41A29B-5786-4B43-A7AF-537F8FBD34AB}" type="presParOf" srcId="{105DB943-B6AF-4971-A252-E0ED95FC8794}" destId="{450066C7-D520-4515-A1B8-01504BC2E253}" srcOrd="4" destOrd="0" presId="urn:microsoft.com/office/officeart/2005/8/layout/vList2"/>
    <dgm:cxn modelId="{0C774C87-ABF2-49EA-85FB-F1D09DD55200}" type="presParOf" srcId="{105DB943-B6AF-4971-A252-E0ED95FC8794}" destId="{25BFF105-3E6F-494A-9208-46A726A6F217}" srcOrd="5" destOrd="0" presId="urn:microsoft.com/office/officeart/2005/8/layout/vList2"/>
    <dgm:cxn modelId="{1378AB94-7A21-4CDB-8967-7295FE6EC003}" type="presParOf" srcId="{105DB943-B6AF-4971-A252-E0ED95FC8794}" destId="{01195252-5574-4744-B7B6-5CF325B7AC11}" srcOrd="6" destOrd="0" presId="urn:microsoft.com/office/officeart/2005/8/layout/vList2"/>
    <dgm:cxn modelId="{204A5442-5BF3-4433-BF7C-7B891EEC626C}" type="presParOf" srcId="{105DB943-B6AF-4971-A252-E0ED95FC8794}" destId="{8783C6C9-9D21-459B-B6FD-C361BFA8F7DD}" srcOrd="7" destOrd="0" presId="urn:microsoft.com/office/officeart/2005/8/layout/vList2"/>
    <dgm:cxn modelId="{2890D0EF-B6EA-4101-A727-7FCF5997D39E}" type="presParOf" srcId="{105DB943-B6AF-4971-A252-E0ED95FC8794}" destId="{B6B9DA6C-6EBA-4C52-AA5E-47D0957CA41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EA879-1A13-4E22-BCDB-4E3B1FE48B6C}" type="doc">
      <dgm:prSet loTypeId="urn:microsoft.com/office/officeart/2005/8/layout/vList2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60322820-B9FE-4A3C-9CD4-693E1A79B634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ru-RU" sz="24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10 г:</a:t>
          </a:r>
          <a:endParaRPr lang="ru-RU" sz="2400" b="1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61870E7-282C-42A5-8BF6-5E9338A9F3D1}" type="parTrans" cxnId="{9F04691C-C7E2-4B51-B06C-F2513EE940D9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E1F2A38C-3232-4047-AF52-D406E10FCE56}" type="sibTrans" cxnId="{9F04691C-C7E2-4B51-B06C-F2513EE940D9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BA75EB4E-5ECF-48DD-B571-984635E3D53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ru-RU" sz="24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2 кусочка сахара, </a:t>
          </a:r>
          <a:endParaRPr lang="ru-RU" sz="2400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14A0D61-9049-490E-A79A-FE543F783096}" type="parTrans" cxnId="{B277E26E-C38F-4D78-B240-479CCE5EE03B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478DEB27-5302-4692-8442-8250235C18F4}" type="sibTrans" cxnId="{B277E26E-C38F-4D78-B240-479CCE5EE03B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2946EAE0-1EAC-4978-8138-4899198CCEFE}">
      <dgm:prSet custT="1"/>
      <dgm:spPr>
        <a:solidFill>
          <a:srgbClr val="CE9CCC"/>
        </a:solidFill>
      </dgm:spPr>
      <dgm:t>
        <a:bodyPr/>
        <a:lstStyle/>
        <a:p>
          <a:pPr rtl="0"/>
          <a:r>
            <a:rPr lang="ru-RU" sz="24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25 г пряников, 70 г мороженого, </a:t>
          </a:r>
          <a:endParaRPr lang="ru-RU" sz="2400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B61224A-BB95-496B-BA87-41976DC5C587}" type="parTrans" cxnId="{37DCB8F2-8A1D-4521-B030-FC749A225EDD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31856204-D8BF-4D7D-9866-249730A15F9B}" type="sibTrans" cxnId="{37DCB8F2-8A1D-4521-B030-FC749A225EDD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5E289CBD-D7DE-4FC2-AA65-2CD0D1AFB019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130 г </a:t>
          </a:r>
          <a:r>
            <a:rPr lang="ru-RU" sz="2400" dirty="0" err="1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пепсиколы</a:t>
          </a:r>
          <a:r>
            <a:rPr lang="ru-RU" sz="24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, </a:t>
          </a:r>
          <a:endParaRPr lang="ru-RU" sz="2400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EFB67A6-9FDF-49C8-A0C8-70F7D72EC0AE}" type="parTrans" cxnId="{38AC727E-7E84-4CD3-8A2A-01BC6B3CE321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56AEBDA7-E42A-4C21-AA2B-63DF66198594}" type="sibTrans" cxnId="{38AC727E-7E84-4CD3-8A2A-01BC6B3CE321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13188A94-1EE2-4592-933E-D2633DC72020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13 г карамельных, помадных конфет</a:t>
          </a:r>
          <a:endParaRPr lang="ru-RU" sz="2400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B12F111-E81A-4819-84EF-4D970B983875}" type="parTrans" cxnId="{C20CB503-6C95-4B4E-B903-D700A9A745E9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603860DF-3537-40F5-A685-AD26E4C2C52F}" type="sibTrans" cxnId="{C20CB503-6C95-4B4E-B903-D700A9A745E9}">
      <dgm:prSet/>
      <dgm:spPr/>
      <dgm:t>
        <a:bodyPr/>
        <a:lstStyle/>
        <a:p>
          <a:endParaRPr lang="ru-RU" sz="3200">
            <a:solidFill>
              <a:schemeClr val="bg2">
                <a:lumMod val="10000"/>
              </a:schemeClr>
            </a:solidFill>
          </a:endParaRPr>
        </a:p>
      </dgm:t>
    </dgm:pt>
    <dgm:pt modelId="{6C4300F2-568E-4E40-9D12-A4318357FBE6}" type="pres">
      <dgm:prSet presAssocID="{1A3EA879-1A13-4E22-BCDB-4E3B1FE48B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4B9B25-7CE9-472C-8D1E-8186088B805D}" type="pres">
      <dgm:prSet presAssocID="{60322820-B9FE-4A3C-9CD4-693E1A79B63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93FE1-C292-49DE-81CE-27449D9796A6}" type="pres">
      <dgm:prSet presAssocID="{E1F2A38C-3232-4047-AF52-D406E10FCE56}" presName="spacer" presStyleCnt="0"/>
      <dgm:spPr/>
    </dgm:pt>
    <dgm:pt modelId="{E76496F8-44C6-44F5-AEF8-B7D14B2E8B56}" type="pres">
      <dgm:prSet presAssocID="{BA75EB4E-5ECF-48DD-B571-984635E3D53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0D337-C062-46D5-8F71-FE183A272EC3}" type="pres">
      <dgm:prSet presAssocID="{478DEB27-5302-4692-8442-8250235C18F4}" presName="spacer" presStyleCnt="0"/>
      <dgm:spPr/>
    </dgm:pt>
    <dgm:pt modelId="{6069D58B-C5D0-4BA9-B130-6269900B73B9}" type="pres">
      <dgm:prSet presAssocID="{2946EAE0-1EAC-4978-8138-4899198CCEF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9512E-4F19-4361-8B9D-0F03EE99371C}" type="pres">
      <dgm:prSet presAssocID="{31856204-D8BF-4D7D-9866-249730A15F9B}" presName="spacer" presStyleCnt="0"/>
      <dgm:spPr/>
    </dgm:pt>
    <dgm:pt modelId="{2C316184-968D-449C-850B-23CE0D20B854}" type="pres">
      <dgm:prSet presAssocID="{5E289CBD-D7DE-4FC2-AA65-2CD0D1AFB01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04884-39F5-4DD4-8106-7EF198235088}" type="pres">
      <dgm:prSet presAssocID="{56AEBDA7-E42A-4C21-AA2B-63DF66198594}" presName="spacer" presStyleCnt="0"/>
      <dgm:spPr/>
    </dgm:pt>
    <dgm:pt modelId="{94453FCC-F024-4C2C-AC94-1D1042A8F75E}" type="pres">
      <dgm:prSet presAssocID="{13188A94-1EE2-4592-933E-D2633DC7202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0CB503-6C95-4B4E-B903-D700A9A745E9}" srcId="{1A3EA879-1A13-4E22-BCDB-4E3B1FE48B6C}" destId="{13188A94-1EE2-4592-933E-D2633DC72020}" srcOrd="4" destOrd="0" parTransId="{FB12F111-E81A-4819-84EF-4D970B983875}" sibTransId="{603860DF-3537-40F5-A685-AD26E4C2C52F}"/>
    <dgm:cxn modelId="{AF724D0C-FDC0-45CF-B4D5-61953724E607}" type="presOf" srcId="{60322820-B9FE-4A3C-9CD4-693E1A79B634}" destId="{4C4B9B25-7CE9-472C-8D1E-8186088B805D}" srcOrd="0" destOrd="0" presId="urn:microsoft.com/office/officeart/2005/8/layout/vList2"/>
    <dgm:cxn modelId="{BE0E55FB-6052-4043-9A07-1514DEBACF77}" type="presOf" srcId="{5E289CBD-D7DE-4FC2-AA65-2CD0D1AFB019}" destId="{2C316184-968D-449C-850B-23CE0D20B854}" srcOrd="0" destOrd="0" presId="urn:microsoft.com/office/officeart/2005/8/layout/vList2"/>
    <dgm:cxn modelId="{B277E26E-C38F-4D78-B240-479CCE5EE03B}" srcId="{1A3EA879-1A13-4E22-BCDB-4E3B1FE48B6C}" destId="{BA75EB4E-5ECF-48DD-B571-984635E3D537}" srcOrd="1" destOrd="0" parTransId="{A14A0D61-9049-490E-A79A-FE543F783096}" sibTransId="{478DEB27-5302-4692-8442-8250235C18F4}"/>
    <dgm:cxn modelId="{4571BC68-8C3E-4D38-8263-A521CEC45120}" type="presOf" srcId="{BA75EB4E-5ECF-48DD-B571-984635E3D537}" destId="{E76496F8-44C6-44F5-AEF8-B7D14B2E8B56}" srcOrd="0" destOrd="0" presId="urn:microsoft.com/office/officeart/2005/8/layout/vList2"/>
    <dgm:cxn modelId="{37DCB8F2-8A1D-4521-B030-FC749A225EDD}" srcId="{1A3EA879-1A13-4E22-BCDB-4E3B1FE48B6C}" destId="{2946EAE0-1EAC-4978-8138-4899198CCEFE}" srcOrd="2" destOrd="0" parTransId="{FB61224A-BB95-496B-BA87-41976DC5C587}" sibTransId="{31856204-D8BF-4D7D-9866-249730A15F9B}"/>
    <dgm:cxn modelId="{38AC727E-7E84-4CD3-8A2A-01BC6B3CE321}" srcId="{1A3EA879-1A13-4E22-BCDB-4E3B1FE48B6C}" destId="{5E289CBD-D7DE-4FC2-AA65-2CD0D1AFB019}" srcOrd="3" destOrd="0" parTransId="{4EFB67A6-9FDF-49C8-A0C8-70F7D72EC0AE}" sibTransId="{56AEBDA7-E42A-4C21-AA2B-63DF66198594}"/>
    <dgm:cxn modelId="{9EEB28E7-49AA-489E-90D3-4FEF97D23744}" type="presOf" srcId="{13188A94-1EE2-4592-933E-D2633DC72020}" destId="{94453FCC-F024-4C2C-AC94-1D1042A8F75E}" srcOrd="0" destOrd="0" presId="urn:microsoft.com/office/officeart/2005/8/layout/vList2"/>
    <dgm:cxn modelId="{B8BCC326-D79F-4414-8A5B-B966305331E2}" type="presOf" srcId="{2946EAE0-1EAC-4978-8138-4899198CCEFE}" destId="{6069D58B-C5D0-4BA9-B130-6269900B73B9}" srcOrd="0" destOrd="0" presId="urn:microsoft.com/office/officeart/2005/8/layout/vList2"/>
    <dgm:cxn modelId="{363BB8F4-3D54-4FAF-A30E-BFA5A81E14D9}" type="presOf" srcId="{1A3EA879-1A13-4E22-BCDB-4E3B1FE48B6C}" destId="{6C4300F2-568E-4E40-9D12-A4318357FBE6}" srcOrd="0" destOrd="0" presId="urn:microsoft.com/office/officeart/2005/8/layout/vList2"/>
    <dgm:cxn modelId="{9F04691C-C7E2-4B51-B06C-F2513EE940D9}" srcId="{1A3EA879-1A13-4E22-BCDB-4E3B1FE48B6C}" destId="{60322820-B9FE-4A3C-9CD4-693E1A79B634}" srcOrd="0" destOrd="0" parTransId="{761870E7-282C-42A5-8BF6-5E9338A9F3D1}" sibTransId="{E1F2A38C-3232-4047-AF52-D406E10FCE56}"/>
    <dgm:cxn modelId="{682D54DD-0C23-452F-8AF7-A71A8E62CFB6}" type="presParOf" srcId="{6C4300F2-568E-4E40-9D12-A4318357FBE6}" destId="{4C4B9B25-7CE9-472C-8D1E-8186088B805D}" srcOrd="0" destOrd="0" presId="urn:microsoft.com/office/officeart/2005/8/layout/vList2"/>
    <dgm:cxn modelId="{8CD787E1-E7DC-474E-A6F0-27009D48A8FB}" type="presParOf" srcId="{6C4300F2-568E-4E40-9D12-A4318357FBE6}" destId="{01593FE1-C292-49DE-81CE-27449D9796A6}" srcOrd="1" destOrd="0" presId="urn:microsoft.com/office/officeart/2005/8/layout/vList2"/>
    <dgm:cxn modelId="{D2AA2BA7-EAFE-43F1-AEF8-41BDF2F603D7}" type="presParOf" srcId="{6C4300F2-568E-4E40-9D12-A4318357FBE6}" destId="{E76496F8-44C6-44F5-AEF8-B7D14B2E8B56}" srcOrd="2" destOrd="0" presId="urn:microsoft.com/office/officeart/2005/8/layout/vList2"/>
    <dgm:cxn modelId="{038C1CCA-5FBA-4E87-A8AC-3DD22274D6CB}" type="presParOf" srcId="{6C4300F2-568E-4E40-9D12-A4318357FBE6}" destId="{BA60D337-C062-46D5-8F71-FE183A272EC3}" srcOrd="3" destOrd="0" presId="urn:microsoft.com/office/officeart/2005/8/layout/vList2"/>
    <dgm:cxn modelId="{F1E51238-E18A-4358-9628-EDB7797D29E5}" type="presParOf" srcId="{6C4300F2-568E-4E40-9D12-A4318357FBE6}" destId="{6069D58B-C5D0-4BA9-B130-6269900B73B9}" srcOrd="4" destOrd="0" presId="urn:microsoft.com/office/officeart/2005/8/layout/vList2"/>
    <dgm:cxn modelId="{A23F2A01-C27B-419B-83F6-C76F065777FD}" type="presParOf" srcId="{6C4300F2-568E-4E40-9D12-A4318357FBE6}" destId="{5A89512E-4F19-4361-8B9D-0F03EE99371C}" srcOrd="5" destOrd="0" presId="urn:microsoft.com/office/officeart/2005/8/layout/vList2"/>
    <dgm:cxn modelId="{AC0B7FD5-3642-4A4A-B591-89F47C850E93}" type="presParOf" srcId="{6C4300F2-568E-4E40-9D12-A4318357FBE6}" destId="{2C316184-968D-449C-850B-23CE0D20B854}" srcOrd="6" destOrd="0" presId="urn:microsoft.com/office/officeart/2005/8/layout/vList2"/>
    <dgm:cxn modelId="{4311B7A1-8BCB-4925-891A-46794C215EA9}" type="presParOf" srcId="{6C4300F2-568E-4E40-9D12-A4318357FBE6}" destId="{92504884-39F5-4DD4-8106-7EF198235088}" srcOrd="7" destOrd="0" presId="urn:microsoft.com/office/officeart/2005/8/layout/vList2"/>
    <dgm:cxn modelId="{00E6E029-E8CE-4BF1-8E4A-4C4F65DA2036}" type="presParOf" srcId="{6C4300F2-568E-4E40-9D12-A4318357FBE6}" destId="{94453FCC-F024-4C2C-AC94-1D1042A8F75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694503-CCBD-4F61-8ADE-BD66C0359E27}" type="doc">
      <dgm:prSet loTypeId="urn:microsoft.com/office/officeart/2005/8/layout/vList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7940DA8F-7F23-412C-98D6-F61B88854BE7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algn="ctr" rtl="0"/>
          <a:r>
            <a:rPr lang="ru-RU" sz="2400" b="1" dirty="0" smtClean="0">
              <a:latin typeface="Arial" pitchFamily="34" charset="0"/>
              <a:cs typeface="Arial" pitchFamily="34" charset="0"/>
            </a:rPr>
            <a:t>Омега-3 ПНЖК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8A3E7A28-40AD-4C64-96BE-2DBE6D2AE67F}" type="parTrans" cxnId="{2C2595C1-B043-4025-95AD-BA5DA537E29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17234AF-6422-44F2-9F8E-93962E18A499}" type="sibTrans" cxnId="{2C2595C1-B043-4025-95AD-BA5DA537E29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DB4D468-05D7-4D55-BCC4-D31D0147DB83}">
      <dgm:prSet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 indent="355600" rtl="0"/>
          <a:r>
            <a:rPr lang="ru-RU" sz="2400" dirty="0" smtClean="0">
              <a:latin typeface="Arial" pitchFamily="34" charset="0"/>
              <a:cs typeface="Arial" pitchFamily="34" charset="0"/>
            </a:rPr>
            <a:t>расширяют сосуды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E2790900-FA72-42FC-8CF3-3E860411C6DB}" type="parTrans" cxnId="{8BC4DB79-252E-4BCA-B8B7-C5BCD328EFB6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3C7783C-901D-4CC4-8ED7-20F421071493}" type="sibTrans" cxnId="{8BC4DB79-252E-4BCA-B8B7-C5BCD328EFB6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6E53497-EB43-4B7A-8FBD-670A9B676B5C}">
      <dgm:prSet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 indent="355600" rtl="0"/>
          <a:r>
            <a:rPr lang="ru-RU" sz="2400" dirty="0" smtClean="0">
              <a:latin typeface="Arial" pitchFamily="34" charset="0"/>
              <a:cs typeface="Arial" pitchFamily="34" charset="0"/>
            </a:rPr>
            <a:t>повышают выносливость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62B2CA78-BDD7-4E8D-B4B9-BB6CEAC118EF}" type="parTrans" cxnId="{E62EDC70-8CAD-4069-9E82-13560808E87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25FC141-22EA-42FE-A475-007FDD2611DB}" type="sibTrans" cxnId="{E62EDC70-8CAD-4069-9E82-13560808E87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FEAE5B2-579B-43F6-8037-3AD19F410EA8}">
      <dgm:prSet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 indent="273050" rtl="0"/>
          <a:r>
            <a:rPr lang="ru-RU" sz="2400" dirty="0" smtClean="0">
              <a:latin typeface="Arial" pitchFamily="34" charset="0"/>
              <a:cs typeface="Arial" pitchFamily="34" charset="0"/>
            </a:rPr>
            <a:t>уменьшают боль и отёчность тканей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849C6ED3-5E2A-4FEB-91DE-C9E75420C554}" type="parTrans" cxnId="{06C2D48E-D055-4435-8715-41F7277C707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6633093-B271-4B06-A6C3-150413FDA895}" type="sibTrans" cxnId="{06C2D48E-D055-4435-8715-41F7277C707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FF45909-1776-4738-B418-A8F94DEB1C37}">
      <dgm:prSet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 indent="273050" rtl="0"/>
          <a:r>
            <a:rPr lang="ru-RU" sz="2400" dirty="0" smtClean="0">
              <a:latin typeface="Arial" pitchFamily="34" charset="0"/>
              <a:cs typeface="Arial" pitchFamily="34" charset="0"/>
            </a:rPr>
            <a:t>расширяют бронхи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CE4B7A9B-E04E-41E9-8030-7CFEFD48F54E}" type="parTrans" cxnId="{89D31BDB-AECB-4E95-9F61-E0486DC7664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643A91F-0092-4B36-B285-2859D1CD8A19}" type="sibTrans" cxnId="{89D31BDB-AECB-4E95-9F61-E0486DC7664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53E5DB4-369E-482A-8148-99873F4E4FB0}">
      <dgm:prSet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 indent="273050" rtl="0"/>
          <a:r>
            <a:rPr lang="ru-RU" sz="2400" dirty="0" smtClean="0">
              <a:latin typeface="Arial" pitchFamily="34" charset="0"/>
              <a:cs typeface="Arial" pitchFamily="34" charset="0"/>
            </a:rPr>
            <a:t>уменьшают воспаление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09959146-B786-4DE7-8818-C59CF2B369EA}" type="parTrans" cxnId="{C2543252-664D-44AD-920B-7CB9BC13EC5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1E2E1BC-5B6E-47CC-8128-BF3D9D50D494}" type="sibTrans" cxnId="{C2543252-664D-44AD-920B-7CB9BC13EC5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4FC08B9-020F-43C5-A657-95E5CC555082}">
      <dgm:prSet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 indent="273050" rtl="0"/>
          <a:r>
            <a:rPr lang="ru-RU" sz="2400" dirty="0" smtClean="0">
              <a:latin typeface="Arial" pitchFamily="34" charset="0"/>
              <a:cs typeface="Arial" pitchFamily="34" charset="0"/>
            </a:rPr>
            <a:t>уменьшают свертываемость крови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422DA183-3EAC-4418-B9CA-03925B2288F1}" type="parTrans" cxnId="{15EB3927-1C2B-43D1-8095-C77D48D7186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01C6775-3B5B-4406-8125-04E241193C8E}" type="sibTrans" cxnId="{15EB3927-1C2B-43D1-8095-C77D48D7186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315087B-5DD0-4756-9FC1-CBD6144E8E98}">
      <dgm:prSet custT="1"/>
      <dgm:spPr>
        <a:solidFill>
          <a:schemeClr val="accent6">
            <a:lumMod val="20000"/>
            <a:lumOff val="80000"/>
          </a:schemeClr>
        </a:solidFill>
        <a:ln>
          <a:noFill/>
        </a:ln>
      </dgm:spPr>
      <dgm:t>
        <a:bodyPr/>
        <a:lstStyle/>
        <a:p>
          <a:pPr marL="0" indent="273050" rtl="0"/>
          <a:r>
            <a:rPr lang="ru-RU" sz="2400" dirty="0" smtClean="0">
              <a:latin typeface="Arial" pitchFamily="34" charset="0"/>
              <a:cs typeface="Arial" pitchFamily="34" charset="0"/>
            </a:rPr>
            <a:t>усиливают приток кислорода к тканям</a:t>
          </a:r>
          <a:endParaRPr lang="ru-RU" sz="2400" dirty="0">
            <a:latin typeface="Arial" pitchFamily="34" charset="0"/>
            <a:cs typeface="Arial" pitchFamily="34" charset="0"/>
          </a:endParaRPr>
        </a:p>
      </dgm:t>
    </dgm:pt>
    <dgm:pt modelId="{E5F0FFC9-20CB-4D1A-8C9B-90FA08221F43}" type="parTrans" cxnId="{236E1E12-D2C7-4B76-8CAE-24C7F6F8F99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5A4CDF4-39F7-46D0-A3F4-2DCF58C008ED}" type="sibTrans" cxnId="{236E1E12-D2C7-4B76-8CAE-24C7F6F8F991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ADA2E83-E5D0-4014-89E6-C18FBAF95F9E}" type="pres">
      <dgm:prSet presAssocID="{68694503-CCBD-4F61-8ADE-BD66C0359E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FAD052-65F0-4549-A15E-9C85A178403A}" type="pres">
      <dgm:prSet presAssocID="{7940DA8F-7F23-412C-98D6-F61B88854BE7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A9680-79FA-4E09-82CB-FB8E2B753709}" type="pres">
      <dgm:prSet presAssocID="{B17234AF-6422-44F2-9F8E-93962E18A499}" presName="spacer" presStyleCnt="0"/>
      <dgm:spPr/>
    </dgm:pt>
    <dgm:pt modelId="{958141D3-001B-41A3-98B4-63C611271686}" type="pres">
      <dgm:prSet presAssocID="{9DB4D468-05D7-4D55-BCC4-D31D0147DB83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A9AD04-1BBC-40DB-929A-DC3A31D30AAE}" type="pres">
      <dgm:prSet presAssocID="{F3C7783C-901D-4CC4-8ED7-20F421071493}" presName="spacer" presStyleCnt="0"/>
      <dgm:spPr/>
    </dgm:pt>
    <dgm:pt modelId="{4E8AF623-8109-4446-99C0-F73E8752AD1B}" type="pres">
      <dgm:prSet presAssocID="{F6E53497-EB43-4B7A-8FBD-670A9B676B5C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7A4D7-DF4D-49A7-B296-4546AA306744}" type="pres">
      <dgm:prSet presAssocID="{725FC141-22EA-42FE-A475-007FDD2611DB}" presName="spacer" presStyleCnt="0"/>
      <dgm:spPr/>
    </dgm:pt>
    <dgm:pt modelId="{4A2E08EF-7BD6-4A50-91AA-D9E05BBC9D8C}" type="pres">
      <dgm:prSet presAssocID="{6FEAE5B2-579B-43F6-8037-3AD19F410EA8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47E575-10C7-4480-8C32-80EE7B7F3AF1}" type="pres">
      <dgm:prSet presAssocID="{06633093-B271-4B06-A6C3-150413FDA895}" presName="spacer" presStyleCnt="0"/>
      <dgm:spPr/>
    </dgm:pt>
    <dgm:pt modelId="{E9519703-5AB8-4DCE-A36B-065877DDA9A9}" type="pres">
      <dgm:prSet presAssocID="{BFF45909-1776-4738-B418-A8F94DEB1C37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20FD6-64ED-4ECA-82DD-3AED095D552D}" type="pres">
      <dgm:prSet presAssocID="{0643A91F-0092-4B36-B285-2859D1CD8A19}" presName="spacer" presStyleCnt="0"/>
      <dgm:spPr/>
    </dgm:pt>
    <dgm:pt modelId="{47AD568F-7ABA-401E-8FC9-4CE7B0CF8F73}" type="pres">
      <dgm:prSet presAssocID="{853E5DB4-369E-482A-8148-99873F4E4FB0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1D884-EC7A-4D5D-96EC-B5CEEBC74F03}" type="pres">
      <dgm:prSet presAssocID="{E1E2E1BC-5B6E-47CC-8128-BF3D9D50D494}" presName="spacer" presStyleCnt="0"/>
      <dgm:spPr/>
    </dgm:pt>
    <dgm:pt modelId="{640D532F-5853-482E-9CC2-0ECB51D56AB3}" type="pres">
      <dgm:prSet presAssocID="{A4FC08B9-020F-43C5-A657-95E5CC555082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E5772-A4CF-4DA7-A516-713E9105FC61}" type="pres">
      <dgm:prSet presAssocID="{601C6775-3B5B-4406-8125-04E241193C8E}" presName="spacer" presStyleCnt="0"/>
      <dgm:spPr/>
    </dgm:pt>
    <dgm:pt modelId="{5792CEE1-3191-48AF-B275-1F46D38AC920}" type="pres">
      <dgm:prSet presAssocID="{1315087B-5DD0-4756-9FC1-CBD6144E8E98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543252-664D-44AD-920B-7CB9BC13EC5D}" srcId="{68694503-CCBD-4F61-8ADE-BD66C0359E27}" destId="{853E5DB4-369E-482A-8148-99873F4E4FB0}" srcOrd="5" destOrd="0" parTransId="{09959146-B786-4DE7-8818-C59CF2B369EA}" sibTransId="{E1E2E1BC-5B6E-47CC-8128-BF3D9D50D494}"/>
    <dgm:cxn modelId="{BFCDF585-332F-4D55-A9AE-FCD9E4D97EB4}" type="presOf" srcId="{68694503-CCBD-4F61-8ADE-BD66C0359E27}" destId="{1ADA2E83-E5D0-4014-89E6-C18FBAF95F9E}" srcOrd="0" destOrd="0" presId="urn:microsoft.com/office/officeart/2005/8/layout/vList2"/>
    <dgm:cxn modelId="{CCE15E3E-96CE-44ED-8845-A021E51C572E}" type="presOf" srcId="{9DB4D468-05D7-4D55-BCC4-D31D0147DB83}" destId="{958141D3-001B-41A3-98B4-63C611271686}" srcOrd="0" destOrd="0" presId="urn:microsoft.com/office/officeart/2005/8/layout/vList2"/>
    <dgm:cxn modelId="{15EB3927-1C2B-43D1-8095-C77D48D71864}" srcId="{68694503-CCBD-4F61-8ADE-BD66C0359E27}" destId="{A4FC08B9-020F-43C5-A657-95E5CC555082}" srcOrd="6" destOrd="0" parTransId="{422DA183-3EAC-4418-B9CA-03925B2288F1}" sibTransId="{601C6775-3B5B-4406-8125-04E241193C8E}"/>
    <dgm:cxn modelId="{C37D39AC-2B5B-4725-B36F-26BCB865B726}" type="presOf" srcId="{853E5DB4-369E-482A-8148-99873F4E4FB0}" destId="{47AD568F-7ABA-401E-8FC9-4CE7B0CF8F73}" srcOrd="0" destOrd="0" presId="urn:microsoft.com/office/officeart/2005/8/layout/vList2"/>
    <dgm:cxn modelId="{E62EDC70-8CAD-4069-9E82-13560808E87D}" srcId="{68694503-CCBD-4F61-8ADE-BD66C0359E27}" destId="{F6E53497-EB43-4B7A-8FBD-670A9B676B5C}" srcOrd="2" destOrd="0" parTransId="{62B2CA78-BDD7-4E8D-B4B9-BB6CEAC118EF}" sibTransId="{725FC141-22EA-42FE-A475-007FDD2611DB}"/>
    <dgm:cxn modelId="{FBB96ADD-4102-4ADC-83F6-DCA45FF6FD2B}" type="presOf" srcId="{BFF45909-1776-4738-B418-A8F94DEB1C37}" destId="{E9519703-5AB8-4DCE-A36B-065877DDA9A9}" srcOrd="0" destOrd="0" presId="urn:microsoft.com/office/officeart/2005/8/layout/vList2"/>
    <dgm:cxn modelId="{DB8628FC-614E-4098-915D-15E7148A4AB2}" type="presOf" srcId="{A4FC08B9-020F-43C5-A657-95E5CC555082}" destId="{640D532F-5853-482E-9CC2-0ECB51D56AB3}" srcOrd="0" destOrd="0" presId="urn:microsoft.com/office/officeart/2005/8/layout/vList2"/>
    <dgm:cxn modelId="{A108DBD7-D80B-41A1-A2C3-B3BFA3D03042}" type="presOf" srcId="{1315087B-5DD0-4756-9FC1-CBD6144E8E98}" destId="{5792CEE1-3191-48AF-B275-1F46D38AC920}" srcOrd="0" destOrd="0" presId="urn:microsoft.com/office/officeart/2005/8/layout/vList2"/>
    <dgm:cxn modelId="{89D31BDB-AECB-4E95-9F61-E0486DC76642}" srcId="{68694503-CCBD-4F61-8ADE-BD66C0359E27}" destId="{BFF45909-1776-4738-B418-A8F94DEB1C37}" srcOrd="4" destOrd="0" parTransId="{CE4B7A9B-E04E-41E9-8030-7CFEFD48F54E}" sibTransId="{0643A91F-0092-4B36-B285-2859D1CD8A19}"/>
    <dgm:cxn modelId="{06C2D48E-D055-4435-8715-41F7277C7073}" srcId="{68694503-CCBD-4F61-8ADE-BD66C0359E27}" destId="{6FEAE5B2-579B-43F6-8037-3AD19F410EA8}" srcOrd="3" destOrd="0" parTransId="{849C6ED3-5E2A-4FEB-91DE-C9E75420C554}" sibTransId="{06633093-B271-4B06-A6C3-150413FDA895}"/>
    <dgm:cxn modelId="{2C2595C1-B043-4025-95AD-BA5DA537E29C}" srcId="{68694503-CCBD-4F61-8ADE-BD66C0359E27}" destId="{7940DA8F-7F23-412C-98D6-F61B88854BE7}" srcOrd="0" destOrd="0" parTransId="{8A3E7A28-40AD-4C64-96BE-2DBE6D2AE67F}" sibTransId="{B17234AF-6422-44F2-9F8E-93962E18A499}"/>
    <dgm:cxn modelId="{460DE203-A3A8-41BC-8E68-80EC80B0681C}" type="presOf" srcId="{6FEAE5B2-579B-43F6-8037-3AD19F410EA8}" destId="{4A2E08EF-7BD6-4A50-91AA-D9E05BBC9D8C}" srcOrd="0" destOrd="0" presId="urn:microsoft.com/office/officeart/2005/8/layout/vList2"/>
    <dgm:cxn modelId="{8BC4DB79-252E-4BCA-B8B7-C5BCD328EFB6}" srcId="{68694503-CCBD-4F61-8ADE-BD66C0359E27}" destId="{9DB4D468-05D7-4D55-BCC4-D31D0147DB83}" srcOrd="1" destOrd="0" parTransId="{E2790900-FA72-42FC-8CF3-3E860411C6DB}" sibTransId="{F3C7783C-901D-4CC4-8ED7-20F421071493}"/>
    <dgm:cxn modelId="{0B2B43CB-D241-447C-BF5E-FEA305EF1BAF}" type="presOf" srcId="{F6E53497-EB43-4B7A-8FBD-670A9B676B5C}" destId="{4E8AF623-8109-4446-99C0-F73E8752AD1B}" srcOrd="0" destOrd="0" presId="urn:microsoft.com/office/officeart/2005/8/layout/vList2"/>
    <dgm:cxn modelId="{236E1E12-D2C7-4B76-8CAE-24C7F6F8F991}" srcId="{68694503-CCBD-4F61-8ADE-BD66C0359E27}" destId="{1315087B-5DD0-4756-9FC1-CBD6144E8E98}" srcOrd="7" destOrd="0" parTransId="{E5F0FFC9-20CB-4D1A-8C9B-90FA08221F43}" sibTransId="{35A4CDF4-39F7-46D0-A3F4-2DCF58C008ED}"/>
    <dgm:cxn modelId="{7C07E877-BF76-4B2A-8924-DFCD0544106F}" type="presOf" srcId="{7940DA8F-7F23-412C-98D6-F61B88854BE7}" destId="{32FAD052-65F0-4549-A15E-9C85A178403A}" srcOrd="0" destOrd="0" presId="urn:microsoft.com/office/officeart/2005/8/layout/vList2"/>
    <dgm:cxn modelId="{5E769E66-4128-431D-AE15-1E02602E59DD}" type="presParOf" srcId="{1ADA2E83-E5D0-4014-89E6-C18FBAF95F9E}" destId="{32FAD052-65F0-4549-A15E-9C85A178403A}" srcOrd="0" destOrd="0" presId="urn:microsoft.com/office/officeart/2005/8/layout/vList2"/>
    <dgm:cxn modelId="{A66C7C3E-2598-4C25-A486-663A5C0BA6E0}" type="presParOf" srcId="{1ADA2E83-E5D0-4014-89E6-C18FBAF95F9E}" destId="{B95A9680-79FA-4E09-82CB-FB8E2B753709}" srcOrd="1" destOrd="0" presId="urn:microsoft.com/office/officeart/2005/8/layout/vList2"/>
    <dgm:cxn modelId="{2F4015C7-7608-49B8-9421-3CB65D06B50D}" type="presParOf" srcId="{1ADA2E83-E5D0-4014-89E6-C18FBAF95F9E}" destId="{958141D3-001B-41A3-98B4-63C611271686}" srcOrd="2" destOrd="0" presId="urn:microsoft.com/office/officeart/2005/8/layout/vList2"/>
    <dgm:cxn modelId="{1439FBFA-B67C-4392-8DA0-EC3FBA9B0C33}" type="presParOf" srcId="{1ADA2E83-E5D0-4014-89E6-C18FBAF95F9E}" destId="{5BA9AD04-1BBC-40DB-929A-DC3A31D30AAE}" srcOrd="3" destOrd="0" presId="urn:microsoft.com/office/officeart/2005/8/layout/vList2"/>
    <dgm:cxn modelId="{1DDB0958-36ED-440A-87EC-B905415A8CCA}" type="presParOf" srcId="{1ADA2E83-E5D0-4014-89E6-C18FBAF95F9E}" destId="{4E8AF623-8109-4446-99C0-F73E8752AD1B}" srcOrd="4" destOrd="0" presId="urn:microsoft.com/office/officeart/2005/8/layout/vList2"/>
    <dgm:cxn modelId="{5B3A1E73-D349-4F29-89FC-9AB711E5B0FA}" type="presParOf" srcId="{1ADA2E83-E5D0-4014-89E6-C18FBAF95F9E}" destId="{1B07A4D7-DF4D-49A7-B296-4546AA306744}" srcOrd="5" destOrd="0" presId="urn:microsoft.com/office/officeart/2005/8/layout/vList2"/>
    <dgm:cxn modelId="{9E1B1BF2-034D-40D2-9B30-07693ECD3ABB}" type="presParOf" srcId="{1ADA2E83-E5D0-4014-89E6-C18FBAF95F9E}" destId="{4A2E08EF-7BD6-4A50-91AA-D9E05BBC9D8C}" srcOrd="6" destOrd="0" presId="urn:microsoft.com/office/officeart/2005/8/layout/vList2"/>
    <dgm:cxn modelId="{4C67617C-8246-4E8D-A463-2F1F573497E3}" type="presParOf" srcId="{1ADA2E83-E5D0-4014-89E6-C18FBAF95F9E}" destId="{BF47E575-10C7-4480-8C32-80EE7B7F3AF1}" srcOrd="7" destOrd="0" presId="urn:microsoft.com/office/officeart/2005/8/layout/vList2"/>
    <dgm:cxn modelId="{594998D0-C6FD-4108-9059-F2F36A46A9FA}" type="presParOf" srcId="{1ADA2E83-E5D0-4014-89E6-C18FBAF95F9E}" destId="{E9519703-5AB8-4DCE-A36B-065877DDA9A9}" srcOrd="8" destOrd="0" presId="urn:microsoft.com/office/officeart/2005/8/layout/vList2"/>
    <dgm:cxn modelId="{79029D24-E31E-4B22-93EC-DE9DAA7BFD39}" type="presParOf" srcId="{1ADA2E83-E5D0-4014-89E6-C18FBAF95F9E}" destId="{DDF20FD6-64ED-4ECA-82DD-3AED095D552D}" srcOrd="9" destOrd="0" presId="urn:microsoft.com/office/officeart/2005/8/layout/vList2"/>
    <dgm:cxn modelId="{CB316097-1ED7-461B-90FA-2CEFB3D2F695}" type="presParOf" srcId="{1ADA2E83-E5D0-4014-89E6-C18FBAF95F9E}" destId="{47AD568F-7ABA-401E-8FC9-4CE7B0CF8F73}" srcOrd="10" destOrd="0" presId="urn:microsoft.com/office/officeart/2005/8/layout/vList2"/>
    <dgm:cxn modelId="{3A8EB5CB-F6C8-4507-861A-79325D9EA149}" type="presParOf" srcId="{1ADA2E83-E5D0-4014-89E6-C18FBAF95F9E}" destId="{55A1D884-EC7A-4D5D-96EC-B5CEEBC74F03}" srcOrd="11" destOrd="0" presId="urn:microsoft.com/office/officeart/2005/8/layout/vList2"/>
    <dgm:cxn modelId="{28B2B1D4-EDA8-44DF-A285-AFE5790FF7A0}" type="presParOf" srcId="{1ADA2E83-E5D0-4014-89E6-C18FBAF95F9E}" destId="{640D532F-5853-482E-9CC2-0ECB51D56AB3}" srcOrd="12" destOrd="0" presId="urn:microsoft.com/office/officeart/2005/8/layout/vList2"/>
    <dgm:cxn modelId="{D30D9DD6-FA04-434A-B4FB-1596168C5534}" type="presParOf" srcId="{1ADA2E83-E5D0-4014-89E6-C18FBAF95F9E}" destId="{63BE5772-A4CF-4DA7-A516-713E9105FC61}" srcOrd="13" destOrd="0" presId="urn:microsoft.com/office/officeart/2005/8/layout/vList2"/>
    <dgm:cxn modelId="{92A13BB5-EA13-4335-B8F0-C1233FA25284}" type="presParOf" srcId="{1ADA2E83-E5D0-4014-89E6-C18FBAF95F9E}" destId="{5792CEE1-3191-48AF-B275-1F46D38AC92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AE0D9B-513E-4E91-AD18-C300A2EFF764}" type="doc">
      <dgm:prSet loTypeId="urn:microsoft.com/office/officeart/2005/8/layout/vList4#8" loCatId="picture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2040A1E2-3D80-4D9C-8E2D-1363E88B60BE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снижает активность липаз, ферментов, расщепляющих жиры;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252D8781-7E05-44F1-81C5-947527775BE9}" type="parTrans" cxnId="{63FFA2FB-AD3A-4333-8F29-5BA8C542EEF1}">
      <dgm:prSet/>
      <dgm:spPr/>
      <dgm:t>
        <a:bodyPr/>
        <a:lstStyle/>
        <a:p>
          <a:endParaRPr lang="ru-RU"/>
        </a:p>
      </dgm:t>
    </dgm:pt>
    <dgm:pt modelId="{832CBD9C-B688-487D-953D-662B7385496D}" type="sibTrans" cxnId="{63FFA2FB-AD3A-4333-8F29-5BA8C542EEF1}">
      <dgm:prSet/>
      <dgm:spPr/>
      <dgm:t>
        <a:bodyPr/>
        <a:lstStyle/>
        <a:p>
          <a:endParaRPr lang="ru-RU"/>
        </a:p>
      </dgm:t>
    </dgm:pt>
    <dgm:pt modelId="{2CBB5B9E-0C47-4BA0-8E9D-F9D0CA7A310C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нарушает состояние внутренней поверхности сосудов, делая её более рыхлой и восприимчивой к отложению холестерина;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3BD2E04B-7107-4061-B467-22631C6509CF}" type="parTrans" cxnId="{52F20656-A70B-4239-9BB3-9EFC4EF218EA}">
      <dgm:prSet/>
      <dgm:spPr/>
      <dgm:t>
        <a:bodyPr/>
        <a:lstStyle/>
        <a:p>
          <a:endParaRPr lang="ru-RU"/>
        </a:p>
      </dgm:t>
    </dgm:pt>
    <dgm:pt modelId="{30FEB594-7416-4AFE-8707-E56A81BC8977}" type="sibTrans" cxnId="{52F20656-A70B-4239-9BB3-9EFC4EF218EA}">
      <dgm:prSet/>
      <dgm:spPr/>
      <dgm:t>
        <a:bodyPr/>
        <a:lstStyle/>
        <a:p>
          <a:endParaRPr lang="ru-RU"/>
        </a:p>
      </dgm:t>
    </dgm:pt>
    <dgm:pt modelId="{860471E3-9FF3-4BCA-BF56-AC11F876F546}">
      <dgm:prSet/>
      <dgm:spPr/>
      <dgm:t>
        <a:bodyPr/>
        <a:lstStyle/>
        <a:p>
          <a:pPr rtl="0"/>
          <a:r>
            <a:rPr lang="ru-RU" dirty="0" smtClean="0">
              <a:latin typeface="Arial" pitchFamily="34" charset="0"/>
              <a:cs typeface="Arial" pitchFamily="34" charset="0"/>
            </a:rPr>
            <a:t>-  задерживает жидкость в организме</a:t>
          </a:r>
          <a:br>
            <a:rPr lang="ru-RU" dirty="0" smtClean="0">
              <a:latin typeface="Arial" pitchFamily="34" charset="0"/>
              <a:cs typeface="Arial" pitchFamily="34" charset="0"/>
            </a:rPr>
          </a:br>
          <a:r>
            <a:rPr lang="ru-RU" i="1" dirty="0" smtClean="0">
              <a:latin typeface="Arial" pitchFamily="34" charset="0"/>
              <a:cs typeface="Arial" pitchFamily="34" charset="0"/>
            </a:rPr>
            <a:t>(1гр натрия задерживает 200мл воды)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F876909A-CCC0-4FAF-BDAD-02533BEBD797}" type="parTrans" cxnId="{82EA1BC0-DFF2-4ED9-96B2-B6D57B6A4E49}">
      <dgm:prSet/>
      <dgm:spPr/>
      <dgm:t>
        <a:bodyPr/>
        <a:lstStyle/>
        <a:p>
          <a:endParaRPr lang="ru-RU"/>
        </a:p>
      </dgm:t>
    </dgm:pt>
    <dgm:pt modelId="{28F3E449-EB9B-40B2-959A-21CBB24CC489}" type="sibTrans" cxnId="{82EA1BC0-DFF2-4ED9-96B2-B6D57B6A4E49}">
      <dgm:prSet/>
      <dgm:spPr/>
      <dgm:t>
        <a:bodyPr/>
        <a:lstStyle/>
        <a:p>
          <a:endParaRPr lang="ru-RU"/>
        </a:p>
      </dgm:t>
    </dgm:pt>
    <dgm:pt modelId="{ACE91C13-3D93-4CFE-83C7-B11832EC1FCD}" type="pres">
      <dgm:prSet presAssocID="{56AE0D9B-513E-4E91-AD18-C300A2EFF76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C12CE2-9C58-4AF4-ACA3-7978444EC6BA}" type="pres">
      <dgm:prSet presAssocID="{2040A1E2-3D80-4D9C-8E2D-1363E88B60BE}" presName="comp" presStyleCnt="0"/>
      <dgm:spPr/>
      <dgm:t>
        <a:bodyPr/>
        <a:lstStyle/>
        <a:p>
          <a:endParaRPr lang="ru-RU"/>
        </a:p>
      </dgm:t>
    </dgm:pt>
    <dgm:pt modelId="{55CD9DE4-68B3-4CEA-BFB2-F4837D0CCA86}" type="pres">
      <dgm:prSet presAssocID="{2040A1E2-3D80-4D9C-8E2D-1363E88B60BE}" presName="box" presStyleLbl="node1" presStyleIdx="0" presStyleCnt="3"/>
      <dgm:spPr/>
      <dgm:t>
        <a:bodyPr/>
        <a:lstStyle/>
        <a:p>
          <a:endParaRPr lang="ru-RU"/>
        </a:p>
      </dgm:t>
    </dgm:pt>
    <dgm:pt modelId="{C535DFDE-BC8E-4D68-B178-EE0385C7AC83}" type="pres">
      <dgm:prSet presAssocID="{2040A1E2-3D80-4D9C-8E2D-1363E88B60B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F6EE2E6-9ACA-4953-8225-DE7FFB99525E}" type="pres">
      <dgm:prSet presAssocID="{2040A1E2-3D80-4D9C-8E2D-1363E88B60B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A6C20-C52B-424E-B2FA-9F6367DAE417}" type="pres">
      <dgm:prSet presAssocID="{832CBD9C-B688-487D-953D-662B7385496D}" presName="spacer" presStyleCnt="0"/>
      <dgm:spPr/>
      <dgm:t>
        <a:bodyPr/>
        <a:lstStyle/>
        <a:p>
          <a:endParaRPr lang="ru-RU"/>
        </a:p>
      </dgm:t>
    </dgm:pt>
    <dgm:pt modelId="{5CB84745-7E95-43DB-9C6C-EE509CC59C76}" type="pres">
      <dgm:prSet presAssocID="{2CBB5B9E-0C47-4BA0-8E9D-F9D0CA7A310C}" presName="comp" presStyleCnt="0"/>
      <dgm:spPr/>
      <dgm:t>
        <a:bodyPr/>
        <a:lstStyle/>
        <a:p>
          <a:endParaRPr lang="ru-RU"/>
        </a:p>
      </dgm:t>
    </dgm:pt>
    <dgm:pt modelId="{034E3462-0C8F-4848-9E98-2E4925C8B0E7}" type="pres">
      <dgm:prSet presAssocID="{2CBB5B9E-0C47-4BA0-8E9D-F9D0CA7A310C}" presName="box" presStyleLbl="node1" presStyleIdx="1" presStyleCnt="3"/>
      <dgm:spPr/>
      <dgm:t>
        <a:bodyPr/>
        <a:lstStyle/>
        <a:p>
          <a:endParaRPr lang="ru-RU"/>
        </a:p>
      </dgm:t>
    </dgm:pt>
    <dgm:pt modelId="{41DF03A8-9E6A-4597-8700-A13A821B9776}" type="pres">
      <dgm:prSet presAssocID="{2CBB5B9E-0C47-4BA0-8E9D-F9D0CA7A310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AE29124-6F5E-4461-9E5C-86063ECB48A4}" type="pres">
      <dgm:prSet presAssocID="{2CBB5B9E-0C47-4BA0-8E9D-F9D0CA7A310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9E814-6D09-4451-85B3-2B09536D3637}" type="pres">
      <dgm:prSet presAssocID="{30FEB594-7416-4AFE-8707-E56A81BC8977}" presName="spacer" presStyleCnt="0"/>
      <dgm:spPr/>
      <dgm:t>
        <a:bodyPr/>
        <a:lstStyle/>
        <a:p>
          <a:endParaRPr lang="ru-RU"/>
        </a:p>
      </dgm:t>
    </dgm:pt>
    <dgm:pt modelId="{32DE38E3-4D4E-41AA-8AE9-F54964453412}" type="pres">
      <dgm:prSet presAssocID="{860471E3-9FF3-4BCA-BF56-AC11F876F546}" presName="comp" presStyleCnt="0"/>
      <dgm:spPr/>
      <dgm:t>
        <a:bodyPr/>
        <a:lstStyle/>
        <a:p>
          <a:endParaRPr lang="ru-RU"/>
        </a:p>
      </dgm:t>
    </dgm:pt>
    <dgm:pt modelId="{8C887EF2-0AB3-4E1A-B920-5D21E8876A24}" type="pres">
      <dgm:prSet presAssocID="{860471E3-9FF3-4BCA-BF56-AC11F876F546}" presName="box" presStyleLbl="node1" presStyleIdx="2" presStyleCnt="3"/>
      <dgm:spPr/>
      <dgm:t>
        <a:bodyPr/>
        <a:lstStyle/>
        <a:p>
          <a:endParaRPr lang="ru-RU"/>
        </a:p>
      </dgm:t>
    </dgm:pt>
    <dgm:pt modelId="{6F6FEAA0-0B1C-4046-9218-A5B4019D4A54}" type="pres">
      <dgm:prSet presAssocID="{860471E3-9FF3-4BCA-BF56-AC11F876F546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DE9D05-B32C-483C-84B5-2F9CEF2C548F}" type="pres">
      <dgm:prSet presAssocID="{860471E3-9FF3-4BCA-BF56-AC11F876F54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919A25-60B9-4F50-AE2B-B89D6D3929A7}" type="presOf" srcId="{2040A1E2-3D80-4D9C-8E2D-1363E88B60BE}" destId="{55CD9DE4-68B3-4CEA-BFB2-F4837D0CCA86}" srcOrd="0" destOrd="0" presId="urn:microsoft.com/office/officeart/2005/8/layout/vList4#8"/>
    <dgm:cxn modelId="{FA20005A-EF2F-4B67-BD7C-C202A3E379D3}" type="presOf" srcId="{860471E3-9FF3-4BCA-BF56-AC11F876F546}" destId="{8C887EF2-0AB3-4E1A-B920-5D21E8876A24}" srcOrd="0" destOrd="0" presId="urn:microsoft.com/office/officeart/2005/8/layout/vList4#8"/>
    <dgm:cxn modelId="{02E6EF49-2E55-458F-8849-D83F0E570E35}" type="presOf" srcId="{56AE0D9B-513E-4E91-AD18-C300A2EFF764}" destId="{ACE91C13-3D93-4CFE-83C7-B11832EC1FCD}" srcOrd="0" destOrd="0" presId="urn:microsoft.com/office/officeart/2005/8/layout/vList4#8"/>
    <dgm:cxn modelId="{4395BA25-460D-4886-AFCA-60A3BEA34D7F}" type="presOf" srcId="{860471E3-9FF3-4BCA-BF56-AC11F876F546}" destId="{D8DE9D05-B32C-483C-84B5-2F9CEF2C548F}" srcOrd="1" destOrd="0" presId="urn:microsoft.com/office/officeart/2005/8/layout/vList4#8"/>
    <dgm:cxn modelId="{63FFA2FB-AD3A-4333-8F29-5BA8C542EEF1}" srcId="{56AE0D9B-513E-4E91-AD18-C300A2EFF764}" destId="{2040A1E2-3D80-4D9C-8E2D-1363E88B60BE}" srcOrd="0" destOrd="0" parTransId="{252D8781-7E05-44F1-81C5-947527775BE9}" sibTransId="{832CBD9C-B688-487D-953D-662B7385496D}"/>
    <dgm:cxn modelId="{82EA1BC0-DFF2-4ED9-96B2-B6D57B6A4E49}" srcId="{56AE0D9B-513E-4E91-AD18-C300A2EFF764}" destId="{860471E3-9FF3-4BCA-BF56-AC11F876F546}" srcOrd="2" destOrd="0" parTransId="{F876909A-CCC0-4FAF-BDAD-02533BEBD797}" sibTransId="{28F3E449-EB9B-40B2-959A-21CBB24CC489}"/>
    <dgm:cxn modelId="{EB431B19-3E27-408A-BB2D-7B1DF90A2E4C}" type="presOf" srcId="{2040A1E2-3D80-4D9C-8E2D-1363E88B60BE}" destId="{0F6EE2E6-9ACA-4953-8225-DE7FFB99525E}" srcOrd="1" destOrd="0" presId="urn:microsoft.com/office/officeart/2005/8/layout/vList4#8"/>
    <dgm:cxn modelId="{CEB223E6-47E7-43A1-9FCB-1C55DCD0B502}" type="presOf" srcId="{2CBB5B9E-0C47-4BA0-8E9D-F9D0CA7A310C}" destId="{034E3462-0C8F-4848-9E98-2E4925C8B0E7}" srcOrd="0" destOrd="0" presId="urn:microsoft.com/office/officeart/2005/8/layout/vList4#8"/>
    <dgm:cxn modelId="{BDA20FCC-F1CF-456E-827C-5ADBA5AC83B7}" type="presOf" srcId="{2CBB5B9E-0C47-4BA0-8E9D-F9D0CA7A310C}" destId="{EAE29124-6F5E-4461-9E5C-86063ECB48A4}" srcOrd="1" destOrd="0" presId="urn:microsoft.com/office/officeart/2005/8/layout/vList4#8"/>
    <dgm:cxn modelId="{52F20656-A70B-4239-9BB3-9EFC4EF218EA}" srcId="{56AE0D9B-513E-4E91-AD18-C300A2EFF764}" destId="{2CBB5B9E-0C47-4BA0-8E9D-F9D0CA7A310C}" srcOrd="1" destOrd="0" parTransId="{3BD2E04B-7107-4061-B467-22631C6509CF}" sibTransId="{30FEB594-7416-4AFE-8707-E56A81BC8977}"/>
    <dgm:cxn modelId="{375FECC7-943A-4181-A9CB-142826081679}" type="presParOf" srcId="{ACE91C13-3D93-4CFE-83C7-B11832EC1FCD}" destId="{EEC12CE2-9C58-4AF4-ACA3-7978444EC6BA}" srcOrd="0" destOrd="0" presId="urn:microsoft.com/office/officeart/2005/8/layout/vList4#8"/>
    <dgm:cxn modelId="{E24F9910-6523-4A60-8EF9-22BE359D94B4}" type="presParOf" srcId="{EEC12CE2-9C58-4AF4-ACA3-7978444EC6BA}" destId="{55CD9DE4-68B3-4CEA-BFB2-F4837D0CCA86}" srcOrd="0" destOrd="0" presId="urn:microsoft.com/office/officeart/2005/8/layout/vList4#8"/>
    <dgm:cxn modelId="{344BF972-BEAC-4CB8-A40A-3618ACA65D12}" type="presParOf" srcId="{EEC12CE2-9C58-4AF4-ACA3-7978444EC6BA}" destId="{C535DFDE-BC8E-4D68-B178-EE0385C7AC83}" srcOrd="1" destOrd="0" presId="urn:microsoft.com/office/officeart/2005/8/layout/vList4#8"/>
    <dgm:cxn modelId="{4E6A33D7-64AF-48D9-B396-7AA6AB6A8234}" type="presParOf" srcId="{EEC12CE2-9C58-4AF4-ACA3-7978444EC6BA}" destId="{0F6EE2E6-9ACA-4953-8225-DE7FFB99525E}" srcOrd="2" destOrd="0" presId="urn:microsoft.com/office/officeart/2005/8/layout/vList4#8"/>
    <dgm:cxn modelId="{FBCEC75F-B0EF-43C2-A6A8-D75728D1379B}" type="presParOf" srcId="{ACE91C13-3D93-4CFE-83C7-B11832EC1FCD}" destId="{57BA6C20-C52B-424E-B2FA-9F6367DAE417}" srcOrd="1" destOrd="0" presId="urn:microsoft.com/office/officeart/2005/8/layout/vList4#8"/>
    <dgm:cxn modelId="{7C208780-25DC-4CEE-A38F-5B2108101229}" type="presParOf" srcId="{ACE91C13-3D93-4CFE-83C7-B11832EC1FCD}" destId="{5CB84745-7E95-43DB-9C6C-EE509CC59C76}" srcOrd="2" destOrd="0" presId="urn:microsoft.com/office/officeart/2005/8/layout/vList4#8"/>
    <dgm:cxn modelId="{B98BD2C7-130B-4ABE-8FC9-4112CE87E26E}" type="presParOf" srcId="{5CB84745-7E95-43DB-9C6C-EE509CC59C76}" destId="{034E3462-0C8F-4848-9E98-2E4925C8B0E7}" srcOrd="0" destOrd="0" presId="urn:microsoft.com/office/officeart/2005/8/layout/vList4#8"/>
    <dgm:cxn modelId="{A7A14A18-BB6D-41D6-B164-45B84F5E6809}" type="presParOf" srcId="{5CB84745-7E95-43DB-9C6C-EE509CC59C76}" destId="{41DF03A8-9E6A-4597-8700-A13A821B9776}" srcOrd="1" destOrd="0" presId="urn:microsoft.com/office/officeart/2005/8/layout/vList4#8"/>
    <dgm:cxn modelId="{4C46F108-76E0-4291-85AA-13771028BFBE}" type="presParOf" srcId="{5CB84745-7E95-43DB-9C6C-EE509CC59C76}" destId="{EAE29124-6F5E-4461-9E5C-86063ECB48A4}" srcOrd="2" destOrd="0" presId="urn:microsoft.com/office/officeart/2005/8/layout/vList4#8"/>
    <dgm:cxn modelId="{04E3C421-EC9B-4210-83F0-45109A652A07}" type="presParOf" srcId="{ACE91C13-3D93-4CFE-83C7-B11832EC1FCD}" destId="{0FC9E814-6D09-4451-85B3-2B09536D3637}" srcOrd="3" destOrd="0" presId="urn:microsoft.com/office/officeart/2005/8/layout/vList4#8"/>
    <dgm:cxn modelId="{DC8797DC-E14E-4D06-B8A9-0AA999E5A2E7}" type="presParOf" srcId="{ACE91C13-3D93-4CFE-83C7-B11832EC1FCD}" destId="{32DE38E3-4D4E-41AA-8AE9-F54964453412}" srcOrd="4" destOrd="0" presId="urn:microsoft.com/office/officeart/2005/8/layout/vList4#8"/>
    <dgm:cxn modelId="{4FB2EBE2-DF81-4C79-AB5C-AB2683D639E5}" type="presParOf" srcId="{32DE38E3-4D4E-41AA-8AE9-F54964453412}" destId="{8C887EF2-0AB3-4E1A-B920-5D21E8876A24}" srcOrd="0" destOrd="0" presId="urn:microsoft.com/office/officeart/2005/8/layout/vList4#8"/>
    <dgm:cxn modelId="{942AB668-A1F0-496B-8FB0-E89B8BAA956F}" type="presParOf" srcId="{32DE38E3-4D4E-41AA-8AE9-F54964453412}" destId="{6F6FEAA0-0B1C-4046-9218-A5B4019D4A54}" srcOrd="1" destOrd="0" presId="urn:microsoft.com/office/officeart/2005/8/layout/vList4#8"/>
    <dgm:cxn modelId="{B9DC13DC-A547-4204-90F5-0B1F2B1FFC6D}" type="presParOf" srcId="{32DE38E3-4D4E-41AA-8AE9-F54964453412}" destId="{D8DE9D05-B32C-483C-84B5-2F9CEF2C548F}" srcOrd="2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BF978D-2720-4236-95C4-36C628281FA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BECF3C-4626-4350-AB91-D59BA0E92F62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algn="ctr" rtl="0"/>
          <a:r>
            <a:rPr lang="ru-RU" b="1" baseline="0" dirty="0" smtClean="0">
              <a:latin typeface="Arial" pitchFamily="34" charset="0"/>
              <a:cs typeface="Arial" pitchFamily="34" charset="0"/>
            </a:rPr>
            <a:t>Продукты, которые необходимо сократить</a:t>
          </a:r>
          <a:br>
            <a:rPr lang="ru-RU" b="1" baseline="0" dirty="0" smtClean="0">
              <a:latin typeface="Arial" pitchFamily="34" charset="0"/>
              <a:cs typeface="Arial" pitchFamily="34" charset="0"/>
            </a:rPr>
          </a:br>
          <a:r>
            <a:rPr lang="ru-RU" b="1" baseline="0" dirty="0" smtClean="0">
              <a:latin typeface="Arial" pitchFamily="34" charset="0"/>
              <a:cs typeface="Arial" pitchFamily="34" charset="0"/>
            </a:rPr>
            <a:t>или максимально ограничить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A7FDED72-E471-4409-AE25-04C2D2D496AD}" type="parTrans" cxnId="{CBC7E529-000C-4176-B315-FEE6F9B798AF}">
      <dgm:prSet/>
      <dgm:spPr/>
      <dgm:t>
        <a:bodyPr/>
        <a:lstStyle/>
        <a:p>
          <a:endParaRPr lang="ru-RU"/>
        </a:p>
      </dgm:t>
    </dgm:pt>
    <dgm:pt modelId="{AEA9BEE3-B69E-46E2-AEF2-53E9E9BC04F1}" type="sibTrans" cxnId="{CBC7E529-000C-4176-B315-FEE6F9B798AF}">
      <dgm:prSet/>
      <dgm:spPr/>
      <dgm:t>
        <a:bodyPr/>
        <a:lstStyle/>
        <a:p>
          <a:endParaRPr lang="ru-RU"/>
        </a:p>
      </dgm:t>
    </dgm:pt>
    <dgm:pt modelId="{625FD87A-1AD6-4031-B3EB-8C02BD698453}" type="pres">
      <dgm:prSet presAssocID="{41BF978D-2720-4236-95C4-36C628281F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35DBC2-D201-41EB-AD8F-8F8974ACF074}" type="pres">
      <dgm:prSet presAssocID="{57BECF3C-4626-4350-AB91-D59BA0E92F62}" presName="parentText" presStyleLbl="node1" presStyleIdx="0" presStyleCnt="1" custScaleY="43470" custLinFactNeighborX="4375" custLinFactNeighborY="127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5ED558-7BE7-4D3B-88C2-3A6A3C09005D}" type="presOf" srcId="{41BF978D-2720-4236-95C4-36C628281FAE}" destId="{625FD87A-1AD6-4031-B3EB-8C02BD698453}" srcOrd="0" destOrd="0" presId="urn:microsoft.com/office/officeart/2005/8/layout/vList2"/>
    <dgm:cxn modelId="{CBC7E529-000C-4176-B315-FEE6F9B798AF}" srcId="{41BF978D-2720-4236-95C4-36C628281FAE}" destId="{57BECF3C-4626-4350-AB91-D59BA0E92F62}" srcOrd="0" destOrd="0" parTransId="{A7FDED72-E471-4409-AE25-04C2D2D496AD}" sibTransId="{AEA9BEE3-B69E-46E2-AEF2-53E9E9BC04F1}"/>
    <dgm:cxn modelId="{CE1A2D77-CE49-43DA-AE11-C0564AE2F3B9}" type="presOf" srcId="{57BECF3C-4626-4350-AB91-D59BA0E92F62}" destId="{3535DBC2-D201-41EB-AD8F-8F8974ACF074}" srcOrd="0" destOrd="0" presId="urn:microsoft.com/office/officeart/2005/8/layout/vList2"/>
    <dgm:cxn modelId="{50F75F9C-825A-403B-AF43-426869E58BDE}" type="presParOf" srcId="{625FD87A-1AD6-4031-B3EB-8C02BD698453}" destId="{3535DBC2-D201-41EB-AD8F-8F8974ACF0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1010AD-A707-4590-AF3F-100A57DA6C4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068EE8-90BC-4082-B844-863A45670BBE}">
      <dgm:prSet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88000">
              <a:srgbClr val="92D050"/>
            </a:gs>
            <a:gs pos="100000">
              <a:srgbClr val="00B050">
                <a:shade val="100000"/>
                <a:satMod val="115000"/>
              </a:srgbClr>
            </a:gs>
          </a:gsLst>
          <a:lin ang="18900000" scaled="1"/>
          <a:tileRect/>
        </a:gradFill>
      </dgm:spPr>
      <dgm:t>
        <a:bodyPr/>
        <a:lstStyle/>
        <a:p>
          <a:pPr algn="ctr" rtl="0"/>
          <a:r>
            <a:rPr lang="ru-RU" b="0" baseline="0" dirty="0" smtClean="0"/>
            <a:t>Продукты, которые можно употреблять без ограничений</a:t>
          </a:r>
          <a:endParaRPr lang="ru-RU" dirty="0"/>
        </a:p>
      </dgm:t>
    </dgm:pt>
    <dgm:pt modelId="{A2E6080B-29A2-4D17-BBFD-033FB8F72D2D}" type="parTrans" cxnId="{023BD9D9-A013-47FC-A16E-0A4338D0691C}">
      <dgm:prSet/>
      <dgm:spPr/>
      <dgm:t>
        <a:bodyPr/>
        <a:lstStyle/>
        <a:p>
          <a:endParaRPr lang="ru-RU"/>
        </a:p>
      </dgm:t>
    </dgm:pt>
    <dgm:pt modelId="{58A46680-BECD-4750-A66B-AE9A7E185ACB}" type="sibTrans" cxnId="{023BD9D9-A013-47FC-A16E-0A4338D0691C}">
      <dgm:prSet/>
      <dgm:spPr/>
      <dgm:t>
        <a:bodyPr/>
        <a:lstStyle/>
        <a:p>
          <a:endParaRPr lang="ru-RU"/>
        </a:p>
      </dgm:t>
    </dgm:pt>
    <dgm:pt modelId="{68D4C911-84E7-4E6B-A405-7DF9AF314532}" type="pres">
      <dgm:prSet presAssocID="{E41010AD-A707-4590-AF3F-100A57DA6C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6FDCD4-A560-488B-BC07-9D9037A7D717}" type="pres">
      <dgm:prSet presAssocID="{4B068EE8-90BC-4082-B844-863A45670BBE}" presName="parentText" presStyleLbl="node1" presStyleIdx="0" presStyleCnt="1" custLinFactNeighborX="383" custLinFactNeighborY="-69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3BD9D9-A013-47FC-A16E-0A4338D0691C}" srcId="{E41010AD-A707-4590-AF3F-100A57DA6C4B}" destId="{4B068EE8-90BC-4082-B844-863A45670BBE}" srcOrd="0" destOrd="0" parTransId="{A2E6080B-29A2-4D17-BBFD-033FB8F72D2D}" sibTransId="{58A46680-BECD-4750-A66B-AE9A7E185ACB}"/>
    <dgm:cxn modelId="{DCE2D81A-6C2B-4554-B073-CD77DA7B55F0}" type="presOf" srcId="{E41010AD-A707-4590-AF3F-100A57DA6C4B}" destId="{68D4C911-84E7-4E6B-A405-7DF9AF314532}" srcOrd="0" destOrd="0" presId="urn:microsoft.com/office/officeart/2005/8/layout/vList2"/>
    <dgm:cxn modelId="{A9214E60-35F6-4AED-B08B-CF74C47738FE}" type="presOf" srcId="{4B068EE8-90BC-4082-B844-863A45670BBE}" destId="{506FDCD4-A560-488B-BC07-9D9037A7D717}" srcOrd="0" destOrd="0" presId="urn:microsoft.com/office/officeart/2005/8/layout/vList2"/>
    <dgm:cxn modelId="{8730122C-9B05-4284-A234-1BD5EA1F4048}" type="presParOf" srcId="{68D4C911-84E7-4E6B-A405-7DF9AF314532}" destId="{506FDCD4-A560-488B-BC07-9D9037A7D7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28B5A3-8C48-4AE9-AB21-7D7DAE965120}" type="doc">
      <dgm:prSet loTypeId="urn:microsoft.com/office/officeart/2005/8/layout/vList2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A773630B-FB6D-4ED6-A73E-7C3B0219FE3A}">
      <dgm:prSet/>
      <dgm:spPr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algn="ctr" rtl="0"/>
          <a:r>
            <a:rPr lang="ru-RU" b="0" baseline="0" dirty="0" smtClean="0"/>
            <a:t>Продукты, которые следует употреблять в умеренном количестве</a:t>
          </a:r>
          <a:endParaRPr lang="ru-RU" dirty="0"/>
        </a:p>
      </dgm:t>
    </dgm:pt>
    <dgm:pt modelId="{3951652E-37C7-4736-AA05-6A6354EE9899}" type="parTrans" cxnId="{46325986-04F1-40CD-9387-57822BFE9F08}">
      <dgm:prSet/>
      <dgm:spPr/>
      <dgm:t>
        <a:bodyPr/>
        <a:lstStyle/>
        <a:p>
          <a:endParaRPr lang="ru-RU"/>
        </a:p>
      </dgm:t>
    </dgm:pt>
    <dgm:pt modelId="{D152ACCD-50B2-4E97-BA18-643966492F57}" type="sibTrans" cxnId="{46325986-04F1-40CD-9387-57822BFE9F08}">
      <dgm:prSet/>
      <dgm:spPr/>
      <dgm:t>
        <a:bodyPr/>
        <a:lstStyle/>
        <a:p>
          <a:endParaRPr lang="ru-RU"/>
        </a:p>
      </dgm:t>
    </dgm:pt>
    <dgm:pt modelId="{8B2BC1CA-ABFB-4CAD-9DED-0792409664C7}" type="pres">
      <dgm:prSet presAssocID="{6A28B5A3-8C48-4AE9-AB21-7D7DAE9651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997A6E-9057-418E-917D-ECFC3CA84681}" type="pres">
      <dgm:prSet presAssocID="{A773630B-FB6D-4ED6-A73E-7C3B0219FE3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325986-04F1-40CD-9387-57822BFE9F08}" srcId="{6A28B5A3-8C48-4AE9-AB21-7D7DAE965120}" destId="{A773630B-FB6D-4ED6-A73E-7C3B0219FE3A}" srcOrd="0" destOrd="0" parTransId="{3951652E-37C7-4736-AA05-6A6354EE9899}" sibTransId="{D152ACCD-50B2-4E97-BA18-643966492F57}"/>
    <dgm:cxn modelId="{FC02AF85-4CCD-4932-A0EB-1FC728B8A9A7}" type="presOf" srcId="{A773630B-FB6D-4ED6-A73E-7C3B0219FE3A}" destId="{07997A6E-9057-418E-917D-ECFC3CA84681}" srcOrd="0" destOrd="0" presId="urn:microsoft.com/office/officeart/2005/8/layout/vList2"/>
    <dgm:cxn modelId="{1CBE00B1-0231-416F-8765-889DBC0D00B5}" type="presOf" srcId="{6A28B5A3-8C48-4AE9-AB21-7D7DAE965120}" destId="{8B2BC1CA-ABFB-4CAD-9DED-0792409664C7}" srcOrd="0" destOrd="0" presId="urn:microsoft.com/office/officeart/2005/8/layout/vList2"/>
    <dgm:cxn modelId="{5B5940DB-C0BC-4153-ACC1-817FB7A775E6}" type="presParOf" srcId="{8B2BC1CA-ABFB-4CAD-9DED-0792409664C7}" destId="{07997A6E-9057-418E-917D-ECFC3CA8468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43640-8740-446B-BAE6-8BBA81422A3B}">
      <dsp:nvSpPr>
        <dsp:cNvPr id="0" name=""/>
        <dsp:cNvSpPr/>
      </dsp:nvSpPr>
      <dsp:spPr>
        <a:xfrm rot="10800000">
          <a:off x="1401590" y="144012"/>
          <a:ext cx="2998439" cy="595449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44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rebuchet MS" pitchFamily="34" charset="0"/>
            </a:rPr>
            <a:t>животных белков</a:t>
          </a:r>
          <a:endParaRPr lang="ru-RU" sz="2000" kern="1200" dirty="0">
            <a:latin typeface="Trebuchet MS" pitchFamily="34" charset="0"/>
          </a:endParaRPr>
        </a:p>
      </dsp:txBody>
      <dsp:txXfrm rot="10800000">
        <a:off x="1550452" y="144012"/>
        <a:ext cx="2849577" cy="595449"/>
      </dsp:txXfrm>
    </dsp:sp>
    <dsp:sp modelId="{2080B40A-51C7-43E0-80CB-67A54E880625}">
      <dsp:nvSpPr>
        <dsp:cNvPr id="0" name=""/>
        <dsp:cNvSpPr/>
      </dsp:nvSpPr>
      <dsp:spPr>
        <a:xfrm>
          <a:off x="748033" y="692"/>
          <a:ext cx="882089" cy="8820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B7268F82-D3F4-4F2B-A6FE-AA44EB52E670}">
      <dsp:nvSpPr>
        <dsp:cNvPr id="0" name=""/>
        <dsp:cNvSpPr/>
      </dsp:nvSpPr>
      <dsp:spPr>
        <a:xfrm rot="10800000">
          <a:off x="1401590" y="1039267"/>
          <a:ext cx="2998439" cy="595449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44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rebuchet MS" pitchFamily="34" charset="0"/>
            </a:rPr>
            <a:t>полиненасыщенных жирных кислот</a:t>
          </a:r>
          <a:endParaRPr lang="ru-RU" sz="2000" kern="1200" dirty="0">
            <a:latin typeface="Trebuchet MS" pitchFamily="34" charset="0"/>
          </a:endParaRPr>
        </a:p>
      </dsp:txBody>
      <dsp:txXfrm rot="10800000">
        <a:off x="1550452" y="1039267"/>
        <a:ext cx="2849577" cy="595449"/>
      </dsp:txXfrm>
    </dsp:sp>
    <dsp:sp modelId="{60D017D1-1FC5-48F2-821A-FC60CE0CE940}">
      <dsp:nvSpPr>
        <dsp:cNvPr id="0" name=""/>
        <dsp:cNvSpPr/>
      </dsp:nvSpPr>
      <dsp:spPr>
        <a:xfrm>
          <a:off x="748033" y="895947"/>
          <a:ext cx="882089" cy="88208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3BE96558-7E7F-42AF-A6A6-4DC7D4383190}">
      <dsp:nvSpPr>
        <dsp:cNvPr id="0" name=""/>
        <dsp:cNvSpPr/>
      </dsp:nvSpPr>
      <dsp:spPr>
        <a:xfrm rot="10800000">
          <a:off x="1401590" y="1934523"/>
          <a:ext cx="2998439" cy="595449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44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rebuchet MS" pitchFamily="34" charset="0"/>
            </a:rPr>
            <a:t>витаминов</a:t>
          </a:r>
          <a:endParaRPr lang="ru-RU" sz="2000" kern="1200" dirty="0">
            <a:latin typeface="Trebuchet MS" pitchFamily="34" charset="0"/>
          </a:endParaRPr>
        </a:p>
      </dsp:txBody>
      <dsp:txXfrm rot="10800000">
        <a:off x="1550452" y="1934523"/>
        <a:ext cx="2849577" cy="595449"/>
      </dsp:txXfrm>
    </dsp:sp>
    <dsp:sp modelId="{60603DFA-EE6E-48CC-B694-E52A62139B1F}">
      <dsp:nvSpPr>
        <dsp:cNvPr id="0" name=""/>
        <dsp:cNvSpPr/>
      </dsp:nvSpPr>
      <dsp:spPr>
        <a:xfrm>
          <a:off x="748033" y="1791203"/>
          <a:ext cx="882089" cy="88208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9F0368C9-DDCE-4104-8B4C-5F74C36D4111}">
      <dsp:nvSpPr>
        <dsp:cNvPr id="0" name=""/>
        <dsp:cNvSpPr/>
      </dsp:nvSpPr>
      <dsp:spPr>
        <a:xfrm rot="10800000">
          <a:off x="1401590" y="2829778"/>
          <a:ext cx="2998439" cy="595449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44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rebuchet MS" pitchFamily="34" charset="0"/>
            </a:rPr>
            <a:t>макро- и микроэлементов</a:t>
          </a:r>
          <a:endParaRPr lang="ru-RU" sz="2000" kern="1200" dirty="0">
            <a:latin typeface="Trebuchet MS" pitchFamily="34" charset="0"/>
          </a:endParaRPr>
        </a:p>
      </dsp:txBody>
      <dsp:txXfrm rot="10800000">
        <a:off x="1550452" y="2829778"/>
        <a:ext cx="2849577" cy="595449"/>
      </dsp:txXfrm>
    </dsp:sp>
    <dsp:sp modelId="{52FCCB6F-1F05-41DB-AFC8-0FCE53626E36}">
      <dsp:nvSpPr>
        <dsp:cNvPr id="0" name=""/>
        <dsp:cNvSpPr/>
      </dsp:nvSpPr>
      <dsp:spPr>
        <a:xfrm>
          <a:off x="748033" y="2686458"/>
          <a:ext cx="882089" cy="88208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090CC3FC-CEAD-4C31-A08B-D166E05489E2}">
      <dsp:nvSpPr>
        <dsp:cNvPr id="0" name=""/>
        <dsp:cNvSpPr/>
      </dsp:nvSpPr>
      <dsp:spPr>
        <a:xfrm rot="10800000">
          <a:off x="1401590" y="3725033"/>
          <a:ext cx="2998439" cy="595449"/>
        </a:xfrm>
        <a:prstGeom prst="homePlat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44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rebuchet MS" pitchFamily="34" charset="0"/>
            </a:rPr>
            <a:t>пищевых волокон</a:t>
          </a:r>
          <a:endParaRPr lang="ru-RU" sz="2000" kern="1200" dirty="0">
            <a:latin typeface="Trebuchet MS" pitchFamily="34" charset="0"/>
          </a:endParaRPr>
        </a:p>
      </dsp:txBody>
      <dsp:txXfrm rot="10800000">
        <a:off x="1550452" y="3725033"/>
        <a:ext cx="2849577" cy="595449"/>
      </dsp:txXfrm>
    </dsp:sp>
    <dsp:sp modelId="{C5E8DEB0-5AC2-4CE7-967A-1420D93DB766}">
      <dsp:nvSpPr>
        <dsp:cNvPr id="0" name=""/>
        <dsp:cNvSpPr/>
      </dsp:nvSpPr>
      <dsp:spPr>
        <a:xfrm>
          <a:off x="748033" y="3581713"/>
          <a:ext cx="882089" cy="88208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43640-8740-446B-BAE6-8BBA81422A3B}">
      <dsp:nvSpPr>
        <dsp:cNvPr id="0" name=""/>
        <dsp:cNvSpPr/>
      </dsp:nvSpPr>
      <dsp:spPr>
        <a:xfrm rot="10800000">
          <a:off x="1400800" y="143438"/>
          <a:ext cx="2998439" cy="59331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37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rebuchet MS" pitchFamily="34" charset="0"/>
            </a:rPr>
            <a:t>животных жиров</a:t>
          </a:r>
          <a:endParaRPr lang="ru-RU" sz="2000" kern="1200" dirty="0">
            <a:latin typeface="Trebuchet MS" pitchFamily="34" charset="0"/>
          </a:endParaRPr>
        </a:p>
      </dsp:txBody>
      <dsp:txXfrm rot="10800000">
        <a:off x="1549129" y="143438"/>
        <a:ext cx="2850110" cy="593318"/>
      </dsp:txXfrm>
    </dsp:sp>
    <dsp:sp modelId="{2080B40A-51C7-43E0-80CB-67A54E880625}">
      <dsp:nvSpPr>
        <dsp:cNvPr id="0" name=""/>
        <dsp:cNvSpPr/>
      </dsp:nvSpPr>
      <dsp:spPr>
        <a:xfrm>
          <a:off x="748823" y="631"/>
          <a:ext cx="878932" cy="8789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B7268F82-D3F4-4F2B-A6FE-AA44EB52E670}">
      <dsp:nvSpPr>
        <dsp:cNvPr id="0" name=""/>
        <dsp:cNvSpPr/>
      </dsp:nvSpPr>
      <dsp:spPr>
        <a:xfrm rot="10800000">
          <a:off x="1400800" y="1035488"/>
          <a:ext cx="2998439" cy="59331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37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rebuchet MS" pitchFamily="34" charset="0"/>
            </a:rPr>
            <a:t>сахара</a:t>
          </a:r>
          <a:endParaRPr lang="ru-RU" sz="2000" kern="1200" dirty="0">
            <a:latin typeface="Trebuchet MS" pitchFamily="34" charset="0"/>
          </a:endParaRPr>
        </a:p>
      </dsp:txBody>
      <dsp:txXfrm rot="10800000">
        <a:off x="1549129" y="1035488"/>
        <a:ext cx="2850110" cy="593318"/>
      </dsp:txXfrm>
    </dsp:sp>
    <dsp:sp modelId="{60D017D1-1FC5-48F2-821A-FC60CE0CE940}">
      <dsp:nvSpPr>
        <dsp:cNvPr id="0" name=""/>
        <dsp:cNvSpPr/>
      </dsp:nvSpPr>
      <dsp:spPr>
        <a:xfrm>
          <a:off x="748823" y="892681"/>
          <a:ext cx="878932" cy="87893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3BE96558-7E7F-42AF-A6A6-4DC7D4383190}">
      <dsp:nvSpPr>
        <dsp:cNvPr id="0" name=""/>
        <dsp:cNvSpPr/>
      </dsp:nvSpPr>
      <dsp:spPr>
        <a:xfrm rot="10800000">
          <a:off x="1400800" y="1927539"/>
          <a:ext cx="2998439" cy="59331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37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rebuchet MS" pitchFamily="34" charset="0"/>
            </a:rPr>
            <a:t>соли</a:t>
          </a:r>
          <a:endParaRPr lang="ru-RU" sz="2000" kern="1200" dirty="0">
            <a:latin typeface="Trebuchet MS" pitchFamily="34" charset="0"/>
          </a:endParaRPr>
        </a:p>
      </dsp:txBody>
      <dsp:txXfrm rot="10800000">
        <a:off x="1549129" y="1927539"/>
        <a:ext cx="2850110" cy="593318"/>
      </dsp:txXfrm>
    </dsp:sp>
    <dsp:sp modelId="{60603DFA-EE6E-48CC-B694-E52A62139B1F}">
      <dsp:nvSpPr>
        <dsp:cNvPr id="0" name=""/>
        <dsp:cNvSpPr/>
      </dsp:nvSpPr>
      <dsp:spPr>
        <a:xfrm>
          <a:off x="748823" y="1784732"/>
          <a:ext cx="878932" cy="87893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684AA-B7AE-4F6B-BEF6-F5781C54C94B}">
      <dsp:nvSpPr>
        <dsp:cNvPr id="0" name=""/>
        <dsp:cNvSpPr/>
      </dsp:nvSpPr>
      <dsp:spPr>
        <a:xfrm>
          <a:off x="0" y="41009"/>
          <a:ext cx="7324654" cy="63271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6195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Ешьте меньше насыщенных жиров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30887" y="71896"/>
        <a:ext cx="7262880" cy="570944"/>
      </dsp:txXfrm>
    </dsp:sp>
    <dsp:sp modelId="{25E4E568-FCCA-451E-999A-80CFDF7738CE}">
      <dsp:nvSpPr>
        <dsp:cNvPr id="0" name=""/>
        <dsp:cNvSpPr/>
      </dsp:nvSpPr>
      <dsp:spPr>
        <a:xfrm>
          <a:off x="0" y="794688"/>
          <a:ext cx="7324654" cy="610963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36195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Удаляйте видимый жир, кожу с птицы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9825" y="824513"/>
        <a:ext cx="7265004" cy="551313"/>
      </dsp:txXfrm>
    </dsp:sp>
    <dsp:sp modelId="{450066C7-D520-4515-A1B8-01504BC2E253}">
      <dsp:nvSpPr>
        <dsp:cNvPr id="0" name=""/>
        <dsp:cNvSpPr/>
      </dsp:nvSpPr>
      <dsp:spPr>
        <a:xfrm>
          <a:off x="0" y="1526611"/>
          <a:ext cx="7324654" cy="643073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36195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Меньше жарить на твердых жирах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31392" y="1558003"/>
        <a:ext cx="7261870" cy="580289"/>
      </dsp:txXfrm>
    </dsp:sp>
    <dsp:sp modelId="{01195252-5574-4744-B7B6-5CF325B7AC11}">
      <dsp:nvSpPr>
        <dsp:cNvPr id="0" name=""/>
        <dsp:cNvSpPr/>
      </dsp:nvSpPr>
      <dsp:spPr>
        <a:xfrm>
          <a:off x="0" y="2290645"/>
          <a:ext cx="7324654" cy="568121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36195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Использовать растительные масла для жарки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733" y="2318378"/>
        <a:ext cx="7269188" cy="512655"/>
      </dsp:txXfrm>
    </dsp:sp>
    <dsp:sp modelId="{B6B9DA6C-6EBA-4C52-AA5E-47D0957CA412}">
      <dsp:nvSpPr>
        <dsp:cNvPr id="0" name=""/>
        <dsp:cNvSpPr/>
      </dsp:nvSpPr>
      <dsp:spPr>
        <a:xfrm>
          <a:off x="0" y="2979726"/>
          <a:ext cx="7324654" cy="54116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36195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(Самый полезный – свиной жир)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6418" y="3006144"/>
        <a:ext cx="7271818" cy="4883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B9B25-7CE9-472C-8D1E-8186088B805D}">
      <dsp:nvSpPr>
        <dsp:cNvPr id="0" name=""/>
        <dsp:cNvSpPr/>
      </dsp:nvSpPr>
      <dsp:spPr>
        <a:xfrm>
          <a:off x="0" y="1218"/>
          <a:ext cx="6120680" cy="479334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10 г:</a:t>
          </a:r>
          <a:endParaRPr lang="ru-RU" sz="2400" b="1" kern="1200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3399" y="24617"/>
        <a:ext cx="6073882" cy="432536"/>
      </dsp:txXfrm>
    </dsp:sp>
    <dsp:sp modelId="{E76496F8-44C6-44F5-AEF8-B7D14B2E8B56}">
      <dsp:nvSpPr>
        <dsp:cNvPr id="0" name=""/>
        <dsp:cNvSpPr/>
      </dsp:nvSpPr>
      <dsp:spPr>
        <a:xfrm>
          <a:off x="0" y="492843"/>
          <a:ext cx="6120680" cy="479334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2 кусочка сахара, </a:t>
          </a:r>
          <a:endParaRPr lang="ru-RU" sz="2400" kern="1200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3399" y="516242"/>
        <a:ext cx="6073882" cy="432536"/>
      </dsp:txXfrm>
    </dsp:sp>
    <dsp:sp modelId="{6069D58B-C5D0-4BA9-B130-6269900B73B9}">
      <dsp:nvSpPr>
        <dsp:cNvPr id="0" name=""/>
        <dsp:cNvSpPr/>
      </dsp:nvSpPr>
      <dsp:spPr>
        <a:xfrm>
          <a:off x="0" y="984468"/>
          <a:ext cx="6120680" cy="479334"/>
        </a:xfrm>
        <a:prstGeom prst="roundRect">
          <a:avLst/>
        </a:prstGeom>
        <a:solidFill>
          <a:srgbClr val="CE9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25 г пряников, 70 г мороженого, </a:t>
          </a:r>
          <a:endParaRPr lang="ru-RU" sz="2400" kern="1200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3399" y="1007867"/>
        <a:ext cx="6073882" cy="432536"/>
      </dsp:txXfrm>
    </dsp:sp>
    <dsp:sp modelId="{2C316184-968D-449C-850B-23CE0D20B854}">
      <dsp:nvSpPr>
        <dsp:cNvPr id="0" name=""/>
        <dsp:cNvSpPr/>
      </dsp:nvSpPr>
      <dsp:spPr>
        <a:xfrm>
          <a:off x="0" y="1476093"/>
          <a:ext cx="6120680" cy="479334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130 г </a:t>
          </a:r>
          <a:r>
            <a:rPr lang="ru-RU" sz="2400" kern="1200" dirty="0" err="1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пепсиколы</a:t>
          </a:r>
          <a:r>
            <a:rPr lang="ru-RU" sz="2400" kern="12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, </a:t>
          </a:r>
          <a:endParaRPr lang="ru-RU" sz="2400" kern="1200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3399" y="1499492"/>
        <a:ext cx="6073882" cy="432536"/>
      </dsp:txXfrm>
    </dsp:sp>
    <dsp:sp modelId="{94453FCC-F024-4C2C-AC94-1D1042A8F75E}">
      <dsp:nvSpPr>
        <dsp:cNvPr id="0" name=""/>
        <dsp:cNvSpPr/>
      </dsp:nvSpPr>
      <dsp:spPr>
        <a:xfrm>
          <a:off x="0" y="1967718"/>
          <a:ext cx="6120680" cy="47933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rPr>
            <a:t>13 г карамельных, помадных конфет</a:t>
          </a:r>
          <a:endParaRPr lang="ru-RU" sz="2400" kern="1200" dirty="0">
            <a:solidFill>
              <a:schemeClr val="bg2">
                <a:lumMod val="1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3399" y="1991117"/>
        <a:ext cx="6073882" cy="4325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AD052-65F0-4549-A15E-9C85A178403A}">
      <dsp:nvSpPr>
        <dsp:cNvPr id="0" name=""/>
        <dsp:cNvSpPr/>
      </dsp:nvSpPr>
      <dsp:spPr>
        <a:xfrm>
          <a:off x="0" y="39954"/>
          <a:ext cx="7164288" cy="553410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Омега-3 ПНЖК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015" y="66969"/>
        <a:ext cx="7110258" cy="499380"/>
      </dsp:txXfrm>
    </dsp:sp>
    <dsp:sp modelId="{958141D3-001B-41A3-98B4-63C611271686}">
      <dsp:nvSpPr>
        <dsp:cNvPr id="0" name=""/>
        <dsp:cNvSpPr/>
      </dsp:nvSpPr>
      <dsp:spPr>
        <a:xfrm>
          <a:off x="0" y="625044"/>
          <a:ext cx="7164288" cy="55341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35560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расширяют сосуды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015" y="652059"/>
        <a:ext cx="7110258" cy="499380"/>
      </dsp:txXfrm>
    </dsp:sp>
    <dsp:sp modelId="{4E8AF623-8109-4446-99C0-F73E8752AD1B}">
      <dsp:nvSpPr>
        <dsp:cNvPr id="0" name=""/>
        <dsp:cNvSpPr/>
      </dsp:nvSpPr>
      <dsp:spPr>
        <a:xfrm>
          <a:off x="0" y="1210134"/>
          <a:ext cx="7164288" cy="55341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35560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повышают выносливость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015" y="1237149"/>
        <a:ext cx="7110258" cy="499380"/>
      </dsp:txXfrm>
    </dsp:sp>
    <dsp:sp modelId="{4A2E08EF-7BD6-4A50-91AA-D9E05BBC9D8C}">
      <dsp:nvSpPr>
        <dsp:cNvPr id="0" name=""/>
        <dsp:cNvSpPr/>
      </dsp:nvSpPr>
      <dsp:spPr>
        <a:xfrm>
          <a:off x="0" y="1795224"/>
          <a:ext cx="7164288" cy="55341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27305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уменьшают боль и отёчность тканей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015" y="1822239"/>
        <a:ext cx="7110258" cy="499380"/>
      </dsp:txXfrm>
    </dsp:sp>
    <dsp:sp modelId="{E9519703-5AB8-4DCE-A36B-065877DDA9A9}">
      <dsp:nvSpPr>
        <dsp:cNvPr id="0" name=""/>
        <dsp:cNvSpPr/>
      </dsp:nvSpPr>
      <dsp:spPr>
        <a:xfrm>
          <a:off x="0" y="2380314"/>
          <a:ext cx="7164288" cy="55341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27305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расширяют бронхи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015" y="2407329"/>
        <a:ext cx="7110258" cy="499380"/>
      </dsp:txXfrm>
    </dsp:sp>
    <dsp:sp modelId="{47AD568F-7ABA-401E-8FC9-4CE7B0CF8F73}">
      <dsp:nvSpPr>
        <dsp:cNvPr id="0" name=""/>
        <dsp:cNvSpPr/>
      </dsp:nvSpPr>
      <dsp:spPr>
        <a:xfrm>
          <a:off x="0" y="2965404"/>
          <a:ext cx="7164288" cy="55341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27305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уменьшают воспаление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015" y="2992419"/>
        <a:ext cx="7110258" cy="499380"/>
      </dsp:txXfrm>
    </dsp:sp>
    <dsp:sp modelId="{640D532F-5853-482E-9CC2-0ECB51D56AB3}">
      <dsp:nvSpPr>
        <dsp:cNvPr id="0" name=""/>
        <dsp:cNvSpPr/>
      </dsp:nvSpPr>
      <dsp:spPr>
        <a:xfrm>
          <a:off x="0" y="3550494"/>
          <a:ext cx="7164288" cy="55341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27305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уменьшают свертываемость крови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015" y="3577509"/>
        <a:ext cx="7110258" cy="499380"/>
      </dsp:txXfrm>
    </dsp:sp>
    <dsp:sp modelId="{5792CEE1-3191-48AF-B275-1F46D38AC920}">
      <dsp:nvSpPr>
        <dsp:cNvPr id="0" name=""/>
        <dsp:cNvSpPr/>
      </dsp:nvSpPr>
      <dsp:spPr>
        <a:xfrm>
          <a:off x="0" y="4135584"/>
          <a:ext cx="7164288" cy="55341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27305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усиливают приток кислорода к тканям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7015" y="4162599"/>
        <a:ext cx="7110258" cy="4993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D9DE4-68B3-4CEA-BFB2-F4837D0CCA86}">
      <dsp:nvSpPr>
        <dsp:cNvPr id="0" name=""/>
        <dsp:cNvSpPr/>
      </dsp:nvSpPr>
      <dsp:spPr>
        <a:xfrm>
          <a:off x="0" y="0"/>
          <a:ext cx="8229600" cy="1371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" pitchFamily="34" charset="0"/>
              <a:cs typeface="Arial" pitchFamily="34" charset="0"/>
            </a:rPr>
            <a:t>снижает активность липаз, ферментов, расщепляющих жиры;</a:t>
          </a:r>
          <a:endParaRPr lang="ru-RU" sz="2300" kern="1200" dirty="0">
            <a:latin typeface="Arial" pitchFamily="34" charset="0"/>
            <a:cs typeface="Arial" pitchFamily="34" charset="0"/>
          </a:endParaRPr>
        </a:p>
      </dsp:txBody>
      <dsp:txXfrm>
        <a:off x="1783079" y="0"/>
        <a:ext cx="6446520" cy="1371599"/>
      </dsp:txXfrm>
    </dsp:sp>
    <dsp:sp modelId="{C535DFDE-BC8E-4D68-B178-EE0385C7AC83}">
      <dsp:nvSpPr>
        <dsp:cNvPr id="0" name=""/>
        <dsp:cNvSpPr/>
      </dsp:nvSpPr>
      <dsp:spPr>
        <a:xfrm>
          <a:off x="137160" y="137159"/>
          <a:ext cx="1645920" cy="10972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4E3462-0C8F-4848-9E98-2E4925C8B0E7}">
      <dsp:nvSpPr>
        <dsp:cNvPr id="0" name=""/>
        <dsp:cNvSpPr/>
      </dsp:nvSpPr>
      <dsp:spPr>
        <a:xfrm>
          <a:off x="0" y="1508759"/>
          <a:ext cx="8229600" cy="1371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-190846"/>
                <a:satOff val="8505"/>
                <a:lumOff val="11889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-190846"/>
                <a:satOff val="8505"/>
                <a:lumOff val="11889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-190846"/>
                <a:satOff val="8505"/>
                <a:lumOff val="1188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" pitchFamily="34" charset="0"/>
              <a:cs typeface="Arial" pitchFamily="34" charset="0"/>
            </a:rPr>
            <a:t>нарушает состояние внутренней поверхности сосудов, делая её более рыхлой и восприимчивой к отложению холестерина;</a:t>
          </a:r>
          <a:endParaRPr lang="ru-RU" sz="2300" kern="1200" dirty="0">
            <a:latin typeface="Arial" pitchFamily="34" charset="0"/>
            <a:cs typeface="Arial" pitchFamily="34" charset="0"/>
          </a:endParaRPr>
        </a:p>
      </dsp:txBody>
      <dsp:txXfrm>
        <a:off x="1783079" y="1508759"/>
        <a:ext cx="6446520" cy="1371599"/>
      </dsp:txXfrm>
    </dsp:sp>
    <dsp:sp modelId="{41DF03A8-9E6A-4597-8700-A13A821B9776}">
      <dsp:nvSpPr>
        <dsp:cNvPr id="0" name=""/>
        <dsp:cNvSpPr/>
      </dsp:nvSpPr>
      <dsp:spPr>
        <a:xfrm>
          <a:off x="137160" y="1645919"/>
          <a:ext cx="1645920" cy="10972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887EF2-0AB3-4E1A-B920-5D21E8876A24}">
      <dsp:nvSpPr>
        <dsp:cNvPr id="0" name=""/>
        <dsp:cNvSpPr/>
      </dsp:nvSpPr>
      <dsp:spPr>
        <a:xfrm>
          <a:off x="0" y="3017519"/>
          <a:ext cx="8229600" cy="1371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-381692"/>
                <a:satOff val="17009"/>
                <a:lumOff val="23779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-381692"/>
                <a:satOff val="17009"/>
                <a:lumOff val="23779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-381692"/>
                <a:satOff val="17009"/>
                <a:lumOff val="237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" pitchFamily="34" charset="0"/>
              <a:cs typeface="Arial" pitchFamily="34" charset="0"/>
            </a:rPr>
            <a:t>-  задерживает жидкость в организме</a:t>
          </a:r>
          <a:br>
            <a:rPr lang="ru-RU" sz="2300" kern="1200" dirty="0" smtClean="0">
              <a:latin typeface="Arial" pitchFamily="34" charset="0"/>
              <a:cs typeface="Arial" pitchFamily="34" charset="0"/>
            </a:rPr>
          </a:br>
          <a:r>
            <a:rPr lang="ru-RU" sz="2300" i="1" kern="1200" dirty="0" smtClean="0">
              <a:latin typeface="Arial" pitchFamily="34" charset="0"/>
              <a:cs typeface="Arial" pitchFamily="34" charset="0"/>
            </a:rPr>
            <a:t>(1гр натрия задерживает 200мл воды)</a:t>
          </a:r>
          <a:endParaRPr lang="ru-RU" sz="2300" kern="1200" dirty="0">
            <a:latin typeface="Arial" pitchFamily="34" charset="0"/>
            <a:cs typeface="Arial" pitchFamily="34" charset="0"/>
          </a:endParaRPr>
        </a:p>
      </dsp:txBody>
      <dsp:txXfrm>
        <a:off x="1783079" y="3017519"/>
        <a:ext cx="6446520" cy="1371599"/>
      </dsp:txXfrm>
    </dsp:sp>
    <dsp:sp modelId="{6F6FEAA0-0B1C-4046-9218-A5B4019D4A54}">
      <dsp:nvSpPr>
        <dsp:cNvPr id="0" name=""/>
        <dsp:cNvSpPr/>
      </dsp:nvSpPr>
      <dsp:spPr>
        <a:xfrm>
          <a:off x="137160" y="3154679"/>
          <a:ext cx="1645920" cy="10972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5DBC2-D201-41EB-AD8F-8F8974ACF074}">
      <dsp:nvSpPr>
        <dsp:cNvPr id="0" name=""/>
        <dsp:cNvSpPr/>
      </dsp:nvSpPr>
      <dsp:spPr>
        <a:xfrm>
          <a:off x="0" y="227521"/>
          <a:ext cx="8229600" cy="915478"/>
        </a:xfrm>
        <a:prstGeom prst="roundRect">
          <a:avLst/>
        </a:prstGeom>
        <a:gradFill flip="none" rotWithShape="0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latin typeface="Arial" pitchFamily="34" charset="0"/>
              <a:cs typeface="Arial" pitchFamily="34" charset="0"/>
            </a:rPr>
            <a:t>Продукты, которые необходимо сократить</a:t>
          </a:r>
          <a:br>
            <a:rPr lang="ru-RU" sz="2400" b="1" kern="1200" baseline="0" dirty="0" smtClean="0">
              <a:latin typeface="Arial" pitchFamily="34" charset="0"/>
              <a:cs typeface="Arial" pitchFamily="34" charset="0"/>
            </a:rPr>
          </a:br>
          <a:r>
            <a:rPr lang="ru-RU" sz="2400" b="1" kern="1200" baseline="0" dirty="0" smtClean="0">
              <a:latin typeface="Arial" pitchFamily="34" charset="0"/>
              <a:cs typeface="Arial" pitchFamily="34" charset="0"/>
            </a:rPr>
            <a:t>или максимально ограничить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44690" y="272211"/>
        <a:ext cx="8140220" cy="8260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FDCD4-A560-488B-BC07-9D9037A7D717}">
      <dsp:nvSpPr>
        <dsp:cNvPr id="0" name=""/>
        <dsp:cNvSpPr/>
      </dsp:nvSpPr>
      <dsp:spPr>
        <a:xfrm>
          <a:off x="0" y="0"/>
          <a:ext cx="8229600" cy="1113840"/>
        </a:xfrm>
        <a:prstGeom prst="roundRect">
          <a:avLst/>
        </a:prstGeom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88000">
              <a:srgbClr val="92D050"/>
            </a:gs>
            <a:gs pos="100000">
              <a:srgbClr val="00B050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baseline="0" dirty="0" smtClean="0"/>
            <a:t>Продукты, которые можно употреблять без ограничений</a:t>
          </a:r>
          <a:endParaRPr lang="ru-RU" sz="2800" kern="1200" dirty="0"/>
        </a:p>
      </dsp:txBody>
      <dsp:txXfrm>
        <a:off x="54373" y="54373"/>
        <a:ext cx="8120854" cy="10050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97A6E-9057-418E-917D-ECFC3CA84681}">
      <dsp:nvSpPr>
        <dsp:cNvPr id="0" name=""/>
        <dsp:cNvSpPr/>
      </dsp:nvSpPr>
      <dsp:spPr>
        <a:xfrm>
          <a:off x="0" y="14580"/>
          <a:ext cx="8122096" cy="1113840"/>
        </a:xfrm>
        <a:prstGeom prst="roundRect">
          <a:avLst/>
        </a:prstGeom>
        <a:gradFill flip="none" rotWithShape="0">
          <a:gsLst>
            <a:gs pos="0">
              <a:srgbClr val="FFC000">
                <a:shade val="30000"/>
                <a:satMod val="115000"/>
              </a:srgbClr>
            </a:gs>
            <a:gs pos="50000">
              <a:srgbClr val="FFC000">
                <a:shade val="67500"/>
                <a:satMod val="115000"/>
              </a:srgbClr>
            </a:gs>
            <a:gs pos="100000">
              <a:srgbClr val="FFC0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baseline="0" dirty="0" smtClean="0"/>
            <a:t>Продукты, которые следует употреблять в умеренном количестве</a:t>
          </a:r>
          <a:endParaRPr lang="ru-RU" sz="2800" kern="1200" dirty="0"/>
        </a:p>
      </dsp:txBody>
      <dsp:txXfrm>
        <a:off x="54373" y="68953"/>
        <a:ext cx="8013350" cy="1005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F0F99-F78F-49BB-99D3-283041CA1342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99934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399934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8EE56-D365-4D5C-A892-6D5A84B0E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161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7233C90-E4B9-409B-A8CE-3EB1871DB0E3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62013" y="742950"/>
            <a:ext cx="4945062" cy="3709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00826"/>
            <a:ext cx="5335270" cy="44534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99934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399934"/>
            <a:ext cx="2889938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6A5F63E-D1F7-47A2-B41B-9D205BF9A2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mtClean="0"/>
              <a:t>Питание является определяющим фактором: 1) нормального роста и развития организма; 2) физической и умственной активности; 3) формирования устойчивости к возникновению болезней; 4) здоровья и долголетия.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D751FE-A8D1-4669-A4AD-683B2FFF53C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школах запрещают фанту, колу, </a:t>
            </a:r>
          </a:p>
          <a:p>
            <a:pPr>
              <a:spcBef>
                <a:spcPct val="0"/>
              </a:spcBef>
            </a:pPr>
            <a:r>
              <a:rPr lang="ru-RU" smtClean="0"/>
              <a:t>Сахар относится к источникам пустых калорий, кроме сахарозы там ничего нет</a:t>
            </a:r>
          </a:p>
          <a:p>
            <a:pPr>
              <a:spcBef>
                <a:spcPct val="0"/>
              </a:spcBef>
            </a:pPr>
            <a:r>
              <a:rPr lang="ru-RU" smtClean="0"/>
              <a:t>Коричневый сахар может запускать аллерг. реакцию – остатки патоки</a:t>
            </a:r>
          </a:p>
          <a:p>
            <a:pPr>
              <a:spcBef>
                <a:spcPct val="0"/>
              </a:spcBef>
            </a:pPr>
            <a:r>
              <a:rPr lang="ru-RU" smtClean="0"/>
              <a:t>В коньяке есть флавоноиды</a:t>
            </a:r>
          </a:p>
          <a:p>
            <a:pPr>
              <a:spcBef>
                <a:spcPct val="0"/>
              </a:spcBef>
            </a:pPr>
            <a:r>
              <a:rPr lang="ru-RU" smtClean="0"/>
              <a:t>среднестатистический житель России съедает примерно 100-140 грамм сахара в течение одного дня. Это примерно 1 кг сахара в неделю. Необходимо отметить тот факт, что в человеческом организме потребности в рафинированном сахаре никакой нет. 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Стоит сказать, что к примеру, среднестатистический житель США употребляет в день 190 грамм сахара, а это как вы уже отметили, больше, чем употребляют люди в России. Есть данные различных исследований стран Европы и Азии, которые говорят о том, что у них взрослый человек в среднем в день употребляет от 70 до 90 грамм сахара. Это заметно меньше, чем в России и США, но всё-таки превышает норму, которая состоит из 30-50 грамм сахара в день, так как сахар содержится в большинстве продуктов питания и различных напитках, которые сейчас потребляют жители почти всех стран мира.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BC94FA-37AA-4CF9-8942-6C21E35FEC3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i="1" smtClean="0"/>
              <a:t>Пищевые волокна</a:t>
            </a:r>
            <a:r>
              <a:rPr lang="ru-RU" smtClean="0"/>
              <a:t> — это комплекс углеводов — </a:t>
            </a:r>
            <a:r>
              <a:rPr lang="ru-RU" i="1" smtClean="0"/>
              <a:t>клетчатки</a:t>
            </a:r>
            <a:r>
              <a:rPr lang="ru-RU" smtClean="0"/>
              <a:t> (целлюлозы), </a:t>
            </a:r>
            <a:r>
              <a:rPr lang="ru-RU" i="1" smtClean="0"/>
              <a:t>гемицеллюлозы, пектинов</a:t>
            </a:r>
            <a:r>
              <a:rPr lang="ru-RU" smtClean="0"/>
              <a:t> и других веществ</a:t>
            </a:r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1D0D9E-F3E3-4787-8DC2-49E3103950F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Пищевые волокна</a:t>
            </a:r>
          </a:p>
          <a:p>
            <a:pPr>
              <a:spcBef>
                <a:spcPct val="0"/>
              </a:spcBef>
            </a:pPr>
            <a:r>
              <a:rPr lang="ru-RU" smtClean="0"/>
              <a:t>Пребиотики – вещества, попадая в кишечник – питательная среда для бактерий</a:t>
            </a:r>
          </a:p>
          <a:p>
            <a:pPr>
              <a:spcBef>
                <a:spcPct val="0"/>
              </a:spcBef>
            </a:pPr>
            <a:r>
              <a:rPr lang="ru-RU" smtClean="0"/>
              <a:t>Дисбактериоз всегда вторичен, лечить причину: системная антибиотикотерапия, смена режима питания, гидроколонотерапия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4FFCA7-D1CE-49A9-A7C3-F31FBE55F439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При повышенном АД имеет значение. Выяснить сользависимый ли человек. 30 % не повышается АД на соль. Суть: генетическая способность организма через почки избавляться от натрия.</a:t>
            </a: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C856D9-651F-4F4E-B24C-83CAB5BBF70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D0C870-4F11-4D69-AAF4-E968DD50740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Для беременных – хорошо избыток, не доходящий до ожирения, т.е. женщина должна быть дородной, упитанной.</a:t>
            </a:r>
          </a:p>
          <a:p>
            <a:pPr>
              <a:spcBef>
                <a:spcPct val="0"/>
              </a:spcBef>
            </a:pPr>
            <a:r>
              <a:rPr lang="ru-RU" smtClean="0"/>
              <a:t>Лептин – вырабатывает только жир</a:t>
            </a:r>
          </a:p>
          <a:p>
            <a:pPr>
              <a:spcBef>
                <a:spcPct val="0"/>
              </a:spcBef>
            </a:pPr>
            <a:r>
              <a:rPr lang="ru-RU" smtClean="0"/>
              <a:t>Аменорея голодающих женщин</a:t>
            </a:r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8376DB-B7DB-400F-AF57-663F592A7D2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dirty="0" smtClean="0"/>
              <a:t>Рекомендации ВОЗ: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Не следует переоценивать положительное значение красных вин, в том числе в профилактике сердечно-сосудистых заболеваний, возникновение которых связано с множеством факторов.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Возможным положительным эффектом обладают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малые дозы этанола (не более 10г в день - около 100г красного вина).</a:t>
            </a:r>
            <a:endParaRPr lang="ru-RU" dirty="0" smtClean="0"/>
          </a:p>
          <a:p>
            <a:pPr marL="447675" indent="-447675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tabLst>
                <a:tab pos="447675" algn="l"/>
              </a:tabLst>
              <a:defRPr/>
            </a:pPr>
            <a:r>
              <a:rPr lang="ru-RU" dirty="0" smtClean="0"/>
              <a:t>3)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Безусловно противопоказаны алкогольные напитки: детям, беременным и кормящим грудью женщинам, больным многими хроническими заболеваниями (особенно печени), людям со специфической умственной и физической нагрузкой (водителям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транспорта, диспетчерам, спортсменам и др.).</a:t>
            </a:r>
          </a:p>
          <a:p>
            <a:pPr marL="447675" indent="-447675" eaLnBrk="0" fontAlgn="auto" hangingPunct="0">
              <a:lnSpc>
                <a:spcPts val="24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tabLst>
                <a:tab pos="447675" algn="l"/>
              </a:tabLst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1800" u="sng" dirty="0" smtClean="0">
                <a:latin typeface="Arial" pitchFamily="34" charset="0"/>
                <a:cs typeface="Arial" pitchFamily="34" charset="0"/>
              </a:rPr>
              <a:t>Не использовать алкогольные напитки в целях массовой профилактики сердечно-сосудистых заболеваний в связи с опасностью превышения малых доз.</a:t>
            </a:r>
            <a:endParaRPr lang="en-US" sz="1800" u="sng" dirty="0" smtClean="0">
              <a:latin typeface="Arial" pitchFamily="34" charset="0"/>
              <a:cs typeface="Arial" pitchFamily="34" charset="0"/>
            </a:endParaRPr>
          </a:p>
          <a:p>
            <a:pPr marL="447675" indent="-447675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tabLst>
                <a:tab pos="447675" algn="l"/>
              </a:tabLst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9A982F-DF29-464A-A57D-3F89CD48908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Границы рискованного потребления установлены на основании исследовательских данных о том, какие дозы алкоголя в значительной степени повышают заболеваемость и смертность населения. </a:t>
            </a:r>
          </a:p>
          <a:p>
            <a:pPr>
              <a:spcBef>
                <a:spcPct val="0"/>
              </a:spcBef>
            </a:pPr>
            <a:r>
              <a:rPr lang="ru-RU" smtClean="0"/>
              <a:t>1. Постоянное, превышающее границы, употребление алкоголя отрицательно влияет на здоровье.</a:t>
            </a:r>
          </a:p>
          <a:p>
            <a:pPr>
              <a:spcBef>
                <a:spcPct val="0"/>
              </a:spcBef>
            </a:pPr>
            <a:r>
              <a:rPr lang="ru-RU" smtClean="0"/>
              <a:t>Норма потребления алкоголя – менее 2 стандартных доз для мужчин, менее 1 стандартной дозы для женщин в сутки.</a:t>
            </a:r>
          </a:p>
          <a:p>
            <a:pPr>
              <a:spcBef>
                <a:spcPct val="0"/>
              </a:spcBef>
            </a:pPr>
            <a:r>
              <a:rPr lang="ru-RU" smtClean="0"/>
              <a:t>Под одной стандартной дозой подразумевается 13,7 г (18 мл.) этанола, что приблизительно соответствует:</a:t>
            </a:r>
          </a:p>
          <a:p>
            <a:pPr>
              <a:spcBef>
                <a:spcPct val="0"/>
              </a:spcBef>
            </a:pPr>
            <a:r>
              <a:rPr lang="ru-RU" smtClean="0"/>
              <a:t>      330 мл пива (содержащего ≈ 5 об. % этанола) </a:t>
            </a:r>
          </a:p>
          <a:p>
            <a:pPr>
              <a:spcBef>
                <a:spcPct val="0"/>
              </a:spcBef>
            </a:pPr>
            <a:r>
              <a:rPr lang="ru-RU" smtClean="0"/>
              <a:t>      или 150 мл вина (≈ 12 об. % этанола)</a:t>
            </a:r>
          </a:p>
          <a:p>
            <a:pPr>
              <a:spcBef>
                <a:spcPct val="0"/>
              </a:spcBef>
            </a:pPr>
            <a:r>
              <a:rPr lang="ru-RU" smtClean="0"/>
              <a:t>      или 45 мл крепких напитков (≈ 40 об. % этанола).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r>
              <a:rPr lang="ru-RU" smtClean="0"/>
              <a:t>2. Даже случайное, превышающее границы, употребление алкоголя увеличивает, например, риск несчастных случаев и происшествий.</a:t>
            </a:r>
          </a:p>
          <a:p>
            <a:pPr>
              <a:spcBef>
                <a:spcPct val="0"/>
              </a:spcBef>
            </a:pPr>
            <a:r>
              <a:rPr lang="ru-RU" smtClean="0"/>
              <a:t>3. Безопасных границ ежедневного потребления алкоголя не существует, т.к. даже малые дозы могут спровоцировать отклонения в состоянии здоровья!</a:t>
            </a:r>
          </a:p>
          <a:p>
            <a:pPr>
              <a:spcBef>
                <a:spcPct val="0"/>
              </a:spcBef>
            </a:pPr>
            <a:r>
              <a:rPr lang="ru-RU" smtClean="0">
                <a:solidFill>
                  <a:srgbClr val="000000"/>
                </a:solidFill>
              </a:rPr>
              <a:t>Длительное потребление алкоголя приводит к зависимости от алкоголя и серьезным повреждениям внутренних органов!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21F7DB-14A4-4FCD-9BBE-2F6D5FA8C8B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Основные принципы противораковой диеты: 1) предупреждение ожирения; 2) уменьшение потребления жира; 3) ограничение потребления алкоголя; 4) ограничение потребления копченой и соленой пищи.</a:t>
            </a:r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7B94B7-F190-4D39-B5C3-328AA68A788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Основные принципы противораковой диеты: 5) регулярное и достаточное употребление клетчатки; 6) обязательное присутствие в пище овощей и фруктов. </a:t>
            </a:r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63CC87-6289-46CD-81F8-DD715A3AF1D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 smtClean="0"/>
              <a:t>Нерациональное питание </a:t>
            </a:r>
            <a:r>
              <a:rPr lang="ru-RU" dirty="0" smtClean="0"/>
              <a:t>(недостаточное употребление фруктов и овощей) – вносит свой вклад в общую картину фатальных осложнений (12,9%).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нарушения питания</a:t>
            </a: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современного человека: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/>
              <a:t> </a:t>
            </a:r>
            <a:r>
              <a:rPr lang="ru-RU" dirty="0" smtClean="0"/>
              <a:t>дефицит животных белков, омега-3 полиненасыщенных жирных кислот, витаминов и минералов, пищевых волокон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избыток животных жиров, простых углеводов и соли.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60D627-2C4E-4177-9201-89C5687315C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 smtClean="0"/>
              <a:t>Принципы здорового питания</a:t>
            </a:r>
            <a:r>
              <a:rPr lang="ru-RU" dirty="0" smtClean="0"/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1.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Питание должно состоять из разнообразных пищевых продуктов, большинство которых – продукты растительного, а не животного происхождения. </a:t>
            </a:r>
            <a:r>
              <a:rPr lang="ru-RU" dirty="0" smtClean="0"/>
              <a:t>Нет абсолютно вредных и абсолютно полезных продуктов, нет продукта, который содержит все необходимые вещества.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2. Частота приемов пищи. Для здоровых людей рекомендовано 3-4 разовое питание, допустимо 5-6 разовое. Между небольшими приемами пищи интервалы могут составлять 2-3 часа. В режим питания допустимо вносить изменения с учетом характера труда, климата, индивидуальных особенностей человека. С учетом последних данных допускается основной прием пищи в вечерние часы – 18-19ч (но не менее, чем за 2,5-3 ч. до сна).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3. Уменьшение потребления животных жиров. Ограничение маргарина, кулинарных жиров. Замена жирного мяса на бобовые, рыбу, птицу или постное мясо. Удаление видимого жира и кожи с птицы. Использование растительного масла для жарки.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4. Употребление  молока и молочных продуктов (кефир, простокваша, йогурт, сыр) с низким содержанием жира или обезжиренных.</a:t>
            </a:r>
          </a:p>
          <a:p>
            <a:pPr>
              <a:lnSpc>
                <a:spcPct val="90000"/>
              </a:lnSpc>
              <a:defRPr/>
            </a:pPr>
            <a:r>
              <a:rPr lang="ru-RU" dirty="0" smtClean="0"/>
              <a:t>5. Ограничение сладкого. Сахар относится к источникам пустых калорий, кроме сахарозы там ничего нет. У человеческого организма потребности в рафинированном сахаре нет! Кроме того, сахар содержится в большинстве продуктов питания и напитках, которые сейчас потребляют жители почти всего мира. Норма потребления простых углеводов в день – 30-40 г. (что должно составлять не более 10% от суточной калорийности),  20г. простых углеводов – это 4 кусочка сахара или 500г. фруктов!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 6. Регулярное употребление рыбы (2-3 раза в неделю). Омега-3 ПНЖК, содержащиеся в жирной морской рыбе, расширяют сосуды, повышают выносливость, уменьшают боль и отёчность тканей, расширяют бронхи, уменьшают воспаление, уменьшают свертываемость крови, усиливают приток кислорода к тканям.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8F27DE-2072-48D6-8BCF-7D55CAF7733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7. Употребление не менее 400 грамм разнообразных фруктов и овощей в день, лучше – свежих и выращенных в местности проживания. Пищевые волокна уменьшают энергетическую плотность пищи, увеличивают объем пищи и чувство насыщения, уменьшают абсорбцию глюкозы и холестерина, нормализуют микрофлору.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8.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Регулярное употребление продуктов, содержащих крахмал и клетчатку – хлеб из муки грубого помола, крупы, картофель, изделия из муки. Сложные углеводы не вызывают резких подъемов глюкозы в крови, позволяют дольше оставаться сытыми.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 startAt="9"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Уменьшение  употребления соленых продуктов. Суточное потребление соли не должно превышать 5г. (чайная ложка), рекомендуется йодированная соль и соль с пониженным содержанием натрия. Соль  задерживает жидкость в организме (1г. натрия удерживает 200мл. воды), делает стенку сосудов более восприимчивой к отложению холестерина. 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 startAt="9"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Употребление достаточного количества жидкости. Суточная потребность – не менее 1,5-2 л. воды в  день (30 мл. воды на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кг.веса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). Вода участвует во всех обменных процессах, выводит отработанные и вредные продукты. 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 startAt="9"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Старайтесь не употреблять алкоголь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12. Контролируйте вес –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энергопоступление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должно соответствовать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энергозатратам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RU" dirty="0" smtClean="0"/>
              <a:t>Приготовленная пища должна быть не только вкусной, но и полезной. Приготовление блюд на пару, тушение, запекание  помогут уменьшить количество масла, соли и сахара, используемое в процессе приготовления.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F09677-38A0-495C-84A7-D6718C7FBE5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отличие от норм (величин) потребления энергии и пищевых веществ, режим питания только рекомендуется. Для здоровых людей рекомендовано 3-4 разовое питание с 4-5-часовыми промежутками. Между небольшими приемами пищи интервалы могут составлять 2-3 часа. В режим питания допустимо вносить изменения с учетом характера труда, климата, индивидуальных особенностей человека. При высокой температуре воздуха аппетит снижается, секреция пищеварительных желез угнетается. В этих условиях оправданы более плотные завтраки или ужины за счет обедов в дневное время.</a:t>
            </a:r>
          </a:p>
          <a:p>
            <a:pPr>
              <a:spcBef>
                <a:spcPct val="0"/>
              </a:spcBef>
            </a:pPr>
            <a:r>
              <a:rPr lang="ru-RU" smtClean="0"/>
              <a:t>В последние годы в связи с развитием специального раздела науки о питании -хронодиететики («хронос» по-гречески «время») некоторые устоявшиеся положения режима питания были подвергнуты переоценке. Особое внимание в хронодиететике уделяется вопросам: когда и сколько есть. Новые исследования показали, что максимум образования желудочного сока и активности пищеварительных ферментов приходится на 6-7 ч вечера. С учетом этих данных можно полагать, что основной прием пищи в вечерние часы (но не менее, чем за 2,5-3 ч до сна) допустим. Однако подчеркнем: у взрослого человека выработан свой определенный режим питания, менять который целесообразно по веским основаниям, прежде всего - при возникновении тех или иных заболеваний.</a:t>
            </a:r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16EBE5-4BA5-46EB-8643-3B8598EDC578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 Питание должно быть разнообразным по пищевому набору</a:t>
            </a:r>
          </a:p>
          <a:p>
            <a:pPr>
              <a:spcBef>
                <a:spcPct val="0"/>
              </a:spcBef>
            </a:pPr>
            <a:r>
              <a:rPr lang="ru-RU" smtClean="0"/>
              <a:t>Нет абсолютно вредных и абсолютно полезных продуктов</a:t>
            </a:r>
          </a:p>
          <a:p>
            <a:pPr>
              <a:spcBef>
                <a:spcPct val="0"/>
              </a:spcBef>
            </a:pPr>
            <a:r>
              <a:rPr lang="ru-RU" smtClean="0"/>
              <a:t>Нет продукта который содержит все необходимые вещества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173CA6-9BE4-41AB-BCE6-2425F21FF86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u="sng" dirty="0" smtClean="0">
                <a:solidFill>
                  <a:srgbClr val="C00000"/>
                </a:solidFill>
              </a:rPr>
              <a:t>Незаменимые </a:t>
            </a:r>
            <a:r>
              <a:rPr lang="ru-RU" b="1" u="sng" dirty="0" err="1" smtClean="0">
                <a:solidFill>
                  <a:srgbClr val="C00000"/>
                </a:solidFill>
              </a:rPr>
              <a:t>нутриенты</a:t>
            </a:r>
            <a:r>
              <a:rPr lang="ru-RU" dirty="0" err="1" smtClean="0"/>
              <a:t>белки</a:t>
            </a:r>
            <a:r>
              <a:rPr lang="ru-RU" dirty="0" smtClean="0"/>
              <a:t> (как источники незаменимых аминокислот), </a:t>
            </a:r>
          </a:p>
          <a:p>
            <a:pPr>
              <a:spcBef>
                <a:spcPct val="0"/>
              </a:spcBef>
            </a:pPr>
            <a:r>
              <a:rPr lang="ru-RU" dirty="0" smtClean="0"/>
              <a:t>некоторые жирные кислоты, </a:t>
            </a:r>
          </a:p>
          <a:p>
            <a:pPr>
              <a:spcBef>
                <a:spcPct val="0"/>
              </a:spcBef>
            </a:pPr>
            <a:r>
              <a:rPr lang="ru-RU" dirty="0" smtClean="0"/>
              <a:t>витамины </a:t>
            </a:r>
          </a:p>
          <a:p>
            <a:pPr>
              <a:spcBef>
                <a:spcPct val="0"/>
              </a:spcBef>
            </a:pPr>
            <a:r>
              <a:rPr lang="ru-RU" dirty="0" smtClean="0"/>
              <a:t> минеральные вещества</a:t>
            </a:r>
          </a:p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A5279-4D74-488F-8AF0-55AB3364B6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Основу суточного рациона, или пирамиды, составляют продукты, содержащие углеводы: зерновые, крупы, хлеб, картофель. Количество потребляемых продуктов этой группы должно составлять от 6 до 11 порций в день. Вторая группа — это ово­щи и фрукты. Количество порций овощей составляет от 3 до 5, фруктов — от 2 до 4. Далее следует группа молочных продуктов, ежедневное количество их должно состав­лять от 2 до 4 порций, и мясные и рыбные продукты, или их заменители. Потребление этой группы продуктов составляет от 2 до 4 порций. 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24EA52-2742-48C6-BB3D-0116BB2A445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Именно эти ЖК играют ведущую нарушении жирового обмена у людей, склонных к атеросклерозу.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602D9E-C605-40CD-A831-F2179E8946E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FDA54-AF7F-4662-9415-8393C13C93DB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9E4BE-81CF-4BEF-A23D-B80273289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308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A9408-A0B8-493C-858B-25014B9CBBF0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C2797-381D-4406-B68A-C1C609B6A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8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814C2-3F04-4CC5-A699-8E9B4436B159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06BB3-B778-49EF-B205-5ED771A3A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2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65A41-5FC4-440D-8C3A-06EE3BA1ED14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4A94F-2014-4FAE-B5CD-384262C61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742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E5E51-B98D-4CC2-A957-84C703C2D741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D40ED-0C3C-4874-9ACE-5320AF78A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275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36FBB-24D1-4455-B4D3-B8428697CD54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DFF94-264C-4160-90E7-2612289AF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66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35DD9-1492-48DB-9C09-36534C0C5424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C77EB-6A74-498D-8C55-4DD96A20C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7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67548-7907-4BC3-9CC1-C588E640ACE5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3D298-B090-4210-8D8C-EFE31A650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5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C971-490F-4E2F-B1B0-37399887484E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267AE-D42E-4901-A733-E81F0F38E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172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56045-6D49-4C89-9B3A-F80DD66B5895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C0A3-A1FD-4E72-B0A0-65C9AAAEF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6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F5C9F-BD9B-47DE-BD30-CBA69F860474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92183-7E3C-4F07-A5F9-5E4C66DC5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55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4E2B-542D-4F0A-8DB7-AA6D04EC5929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96D29-37F5-47AA-BD66-6E002BAB9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41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83066-CBC6-4E4D-9E8D-ACEA4AE34463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5C7C-27BF-4467-B627-0E23310BFD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30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FD074-4D40-44C6-A4A8-8B119FF263BA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DAF97-43FF-4CB7-9163-3DAF6B96F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40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02DF-67BF-4A17-BB99-F3BBC1AC2694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94338-5ECA-4405-ADC4-8627F6CE4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52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97091-F9D1-447A-81CD-4547ACCF173F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C9C3E-5984-4874-B9DA-04AE6BAF1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27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410BF-3840-4FE3-88DB-5CC2FD94942A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38215-AEB9-465C-A135-375AC6286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838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E712D-0971-472C-BA42-203E28FEC469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36079-D7D5-4E9A-9446-B89622496F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249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5846-6696-408F-BEBA-2F30C1CD44C7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8D396-E003-4F00-B6E8-0E3EE55F91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624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42933-D2EF-482D-B538-8330FC4AE2EF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8330A-FFE6-474E-B94C-7D9494850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34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36DC7-FB0E-4625-B79D-E34F27C189AD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07DE3-2700-4B7F-9FD7-70318A06F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808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913A1-A63B-481A-B16E-B68FB16A7BEE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5344D-6642-427B-BF69-323EB416F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74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0CC02-3D20-43B2-9AF1-B20D21E0D08F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BBDD-E72A-4E66-AF38-BB0036DBE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99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996FC-6CF8-404A-9359-49DB54078465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4779-8405-4106-B140-AFD928255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808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DBC49-1710-49EF-AC4C-E75CD424C702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ACE74-4E66-45DA-B569-E81CB8126B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577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15BEE-768E-483C-98AE-C793F4EFCFDA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1FFF6-FEAE-4509-AC0D-5459EDAE3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4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89A5F-1F07-4014-A667-7638D6BEBEB2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E7B1D-7CFB-4830-A37E-172EAE650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09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B1D5-D82C-4461-AF2C-32A7D34EE0FC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6634A-8209-47B6-BCC8-F6C82FBB7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92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4E79C-6910-4C74-B298-CA0C0152A4A0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F3CE5-3B71-4CA8-9876-B001B6703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808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4F58C-2792-4C33-B316-77FD2B85E3A3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18AE-1977-46C2-847A-FB60F80F1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2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A8729-D451-4715-8257-C80BB43AEB66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40EAA-4E50-4A20-BDAC-61D76349D0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415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B4DC5-860F-4179-8B68-87AD93D9F3B1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92B35-7831-4DAD-BC1A-4D76117E6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554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F2DC4-3241-47FF-97BF-9BF466EE161F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F4C62-E71F-44DF-8971-78257EA1B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86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DC1C5-15D4-42B1-B9C6-89B71913964E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F87E-9829-4967-8A17-294AB4C9D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984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D68F5-7C45-45BA-A352-048123333F68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D7E72-A6B7-45BB-AFEE-F6BDA3D58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92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7E88-2639-47ED-BCC2-5FADF4D29C6B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E6961-4303-475B-8EE4-375A57BF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3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4B5CF-0632-4F0B-BE2B-AFDAAE609904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26C40-2395-4A2C-87E8-C4B2A31F0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941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0572-8ED8-4DB8-A4D7-53056400AEC8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AF902-8DC2-4A87-89B6-6C56F30FC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124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50C99-DB21-4CB3-926B-BE328A24E587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2367E-D75C-4456-B7E3-846D4F837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67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9C6A-9C9F-46DC-9030-605445C210B9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E80E4-309A-4D01-B722-D15767CA4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39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D6906-C80D-4D86-9559-359D33C9B29F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6D93F-BE20-4E9D-B648-A30B2680D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2B8-5A09-498B-910A-DEA58ACB4E7E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19964-8DF4-4721-B9DC-EA7237B49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4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A4D5B-B607-45C8-A2B3-AB9ABF481D89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AF7D6-DD87-4EBA-9564-AFD2C3C08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2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D2381-91BC-414F-9CB7-2F0595AB15B1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83883-E3D5-4B4A-9578-072086457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49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EB1397-A3C8-4B3C-A5B2-5EBBE676E595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DB80C6-510A-4385-84BD-42851E0D3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E1F71-0E6E-40F2-9DFB-D04593236181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7122D1-2C28-4151-B9B3-0C57821B9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DC423B-CEE0-4F3D-A07C-697071289097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BBF37B-61C3-43A4-861E-F8C369308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E299E7-76E7-4B8C-9C0C-740DBD752280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9294DB-EC31-4275-8049-37A5A84E0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48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47.png"/><Relationship Id="rId9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77.jpeg"/><Relationship Id="rId5" Type="http://schemas.openxmlformats.org/officeDocument/2006/relationships/image" Target="../media/image80.png"/><Relationship Id="rId10" Type="http://schemas.openxmlformats.org/officeDocument/2006/relationships/image" Target="../media/image7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9913" y="2874963"/>
            <a:ext cx="7304087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ЧТО ЭТО ТАКОЕ?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04788"/>
            <a:ext cx="9144000" cy="88741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5" name="Рисунок 8" descr="Здоровое питание значок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50813"/>
            <a:ext cx="5189537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http://masterkok.com/sites/default/files/makaronnye_izdeliy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5045075"/>
            <a:ext cx="22733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9" descr="белки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31" b="11592"/>
          <a:stretch>
            <a:fillRect/>
          </a:stretch>
        </p:blipFill>
        <p:spPr bwMode="auto">
          <a:xfrm>
            <a:off x="0" y="5095875"/>
            <a:ext cx="56292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7" descr="Полоска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73" b="15062"/>
          <a:stretch>
            <a:fillRect/>
          </a:stretch>
        </p:blipFill>
        <p:spPr bwMode="auto">
          <a:xfrm>
            <a:off x="7304088" y="5143500"/>
            <a:ext cx="20764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8" descr="http://wallbox.ru/wallpapers/main/201237/eda-9e7a92bc4179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8"/>
          <a:stretch>
            <a:fillRect/>
          </a:stretch>
        </p:blipFill>
        <p:spPr bwMode="auto">
          <a:xfrm>
            <a:off x="5973763" y="5695950"/>
            <a:ext cx="203041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965700" y="0"/>
            <a:ext cx="4178300" cy="3327400"/>
          </a:xfrm>
          <a:prstGeom prst="rect">
            <a:avLst/>
          </a:prstGeom>
          <a:solidFill>
            <a:srgbClr val="FDE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219825"/>
            <a:ext cx="9144000" cy="63817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2725" y="942975"/>
            <a:ext cx="4468813" cy="2481263"/>
          </a:xfrm>
        </p:spPr>
        <p:txBody>
          <a:bodyPr/>
          <a:lstStyle/>
          <a:p>
            <a:pPr marL="265113" indent="-265113" eaLnBrk="1" hangingPunct="1">
              <a:buFont typeface="Arial" pitchFamily="34" charset="0"/>
              <a:buChar char="•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В организме 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10000 видов белков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1100" b="1" i="1" dirty="0" smtClean="0">
              <a:latin typeface="Arial" pitchFamily="34" charset="0"/>
              <a:cs typeface="Arial" pitchFamily="34" charset="0"/>
            </a:endParaRPr>
          </a:p>
          <a:p>
            <a:pPr marL="265113" indent="-265113" eaLnBrk="1" hangingPunct="1">
              <a:buFont typeface="Arial" pitchFamily="34" charset="0"/>
              <a:buChar char="•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Постоянно идёт синтез белка, останавливающийся при отсутствии хотя бы 1АК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1000" b="1" i="1" dirty="0" smtClean="0">
              <a:latin typeface="Arial" pitchFamily="34" charset="0"/>
              <a:cs typeface="Arial" pitchFamily="34" charset="0"/>
            </a:endParaRPr>
          </a:p>
          <a:p>
            <a:pPr marL="265113" indent="-265113" eaLnBrk="1" hangingPunct="1">
              <a:buFont typeface="Arial" pitchFamily="34" charset="0"/>
              <a:buChar char="•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Запасов белка в организме нет</a:t>
            </a:r>
          </a:p>
        </p:txBody>
      </p:sp>
      <p:sp>
        <p:nvSpPr>
          <p:cNvPr id="17715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169863"/>
            <a:ext cx="3671888" cy="765175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БЕЛКИ</a:t>
            </a:r>
          </a:p>
        </p:txBody>
      </p:sp>
      <p:sp>
        <p:nvSpPr>
          <p:cNvPr id="14342" name="Прямоугольник 8"/>
          <p:cNvSpPr>
            <a:spLocks noChangeArrowheads="1"/>
          </p:cNvSpPr>
          <p:nvPr/>
        </p:nvSpPr>
        <p:spPr bwMode="auto">
          <a:xfrm>
            <a:off x="1274763" y="6208713"/>
            <a:ext cx="66960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i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i="1">
                <a:solidFill>
                  <a:schemeClr val="bg1"/>
                </a:solidFill>
                <a:latin typeface="Arial" charset="0"/>
              </a:rPr>
              <a:t>N.B.! </a:t>
            </a:r>
            <a:r>
              <a:rPr lang="ru-RU" b="1" i="1">
                <a:solidFill>
                  <a:schemeClr val="bg1"/>
                </a:solidFill>
                <a:latin typeface="Arial" charset="0"/>
              </a:rPr>
              <a:t>Единовременно усваивается только 30 гр белка (лишнее подвергается гниению в кишечнике).</a:t>
            </a:r>
            <a:endParaRPr 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31750" y="3911600"/>
            <a:ext cx="2627313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Arial" charset="0"/>
              </a:rPr>
              <a:t>(г</a:t>
            </a:r>
            <a:r>
              <a:rPr lang="en-US" sz="1600" b="1">
                <a:latin typeface="Arial" charset="0"/>
              </a:rPr>
              <a:t>/</a:t>
            </a:r>
            <a:r>
              <a:rPr lang="ru-RU" sz="1600" b="1">
                <a:latin typeface="Arial" charset="0"/>
              </a:rPr>
              <a:t>кг МТ)</a:t>
            </a:r>
          </a:p>
          <a:p>
            <a:pPr algn="ctr"/>
            <a:endParaRPr lang="ru-RU" sz="800" b="1">
              <a:solidFill>
                <a:srgbClr val="800000"/>
              </a:solidFill>
              <a:latin typeface="Arial" charset="0"/>
            </a:endParaRPr>
          </a:p>
          <a:p>
            <a:pPr algn="ctr"/>
            <a:r>
              <a:rPr lang="ru-RU" b="1">
                <a:solidFill>
                  <a:srgbClr val="006666"/>
                </a:solidFill>
                <a:latin typeface="Arial" charset="0"/>
              </a:rPr>
              <a:t>3-5</a:t>
            </a:r>
            <a:r>
              <a:rPr lang="ru-RU" b="1">
                <a:latin typeface="Arial" charset="0"/>
              </a:rPr>
              <a:t> </a:t>
            </a:r>
            <a:r>
              <a:rPr lang="ru-RU" sz="1400" b="1">
                <a:latin typeface="Arial" charset="0"/>
              </a:rPr>
              <a:t>лет</a:t>
            </a:r>
            <a:r>
              <a:rPr lang="ru-RU" b="1">
                <a:latin typeface="Arial" charset="0"/>
              </a:rPr>
              <a:t> - </a:t>
            </a:r>
            <a:r>
              <a:rPr lang="ru-RU" b="1">
                <a:solidFill>
                  <a:srgbClr val="FF0000"/>
                </a:solidFill>
                <a:latin typeface="Arial" charset="0"/>
              </a:rPr>
              <a:t>3</a:t>
            </a:r>
            <a:r>
              <a:rPr lang="ru-RU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algn="ctr"/>
            <a:r>
              <a:rPr lang="ru-RU" b="1">
                <a:solidFill>
                  <a:srgbClr val="006666"/>
                </a:solidFill>
                <a:latin typeface="Arial" charset="0"/>
              </a:rPr>
              <a:t>5-7</a:t>
            </a:r>
            <a:r>
              <a:rPr lang="ru-RU" b="1">
                <a:latin typeface="Arial" charset="0"/>
              </a:rPr>
              <a:t> </a:t>
            </a:r>
            <a:r>
              <a:rPr lang="ru-RU" sz="1400" b="1">
                <a:latin typeface="Arial" charset="0"/>
              </a:rPr>
              <a:t>лет</a:t>
            </a:r>
            <a:r>
              <a:rPr lang="ru-RU" b="1">
                <a:latin typeface="Arial" charset="0"/>
              </a:rPr>
              <a:t> - </a:t>
            </a:r>
            <a:r>
              <a:rPr lang="ru-RU" b="1">
                <a:solidFill>
                  <a:srgbClr val="FF0000"/>
                </a:solidFill>
                <a:latin typeface="Arial" charset="0"/>
              </a:rPr>
              <a:t>2</a:t>
            </a:r>
            <a:endParaRPr lang="ru-RU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ru-RU" b="1">
                <a:solidFill>
                  <a:srgbClr val="006666"/>
                </a:solidFill>
                <a:latin typeface="Arial" charset="0"/>
              </a:rPr>
              <a:t>7-21</a:t>
            </a:r>
            <a:r>
              <a:rPr lang="ru-RU" b="1">
                <a:latin typeface="Arial" charset="0"/>
              </a:rPr>
              <a:t> </a:t>
            </a:r>
            <a:r>
              <a:rPr lang="ru-RU" sz="1400" b="1">
                <a:latin typeface="Arial" charset="0"/>
              </a:rPr>
              <a:t>года</a:t>
            </a:r>
            <a:r>
              <a:rPr lang="ru-RU" b="1">
                <a:latin typeface="Arial" charset="0"/>
              </a:rPr>
              <a:t> - </a:t>
            </a:r>
            <a:r>
              <a:rPr lang="ru-RU" b="1">
                <a:solidFill>
                  <a:srgbClr val="FF0000"/>
                </a:solidFill>
                <a:latin typeface="Arial" charset="0"/>
              </a:rPr>
              <a:t>1,5</a:t>
            </a:r>
            <a:endParaRPr lang="ru-RU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ru-RU" b="1">
                <a:solidFill>
                  <a:srgbClr val="006666"/>
                </a:solidFill>
                <a:latin typeface="Arial" charset="0"/>
              </a:rPr>
              <a:t>взрослые</a:t>
            </a:r>
            <a:r>
              <a:rPr lang="ru-RU" b="1">
                <a:latin typeface="Arial" charset="0"/>
              </a:rPr>
              <a:t> - </a:t>
            </a:r>
            <a:r>
              <a:rPr lang="ru-RU" b="1">
                <a:solidFill>
                  <a:srgbClr val="FF0000"/>
                </a:solidFill>
                <a:latin typeface="Arial" charset="0"/>
              </a:rPr>
              <a:t>1,0</a:t>
            </a:r>
            <a:endParaRPr lang="ru-RU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ru-RU" b="1">
                <a:solidFill>
                  <a:srgbClr val="006666"/>
                </a:solidFill>
                <a:latin typeface="Arial" charset="0"/>
              </a:rPr>
              <a:t>пожилые</a:t>
            </a:r>
            <a:r>
              <a:rPr lang="ru-RU" b="1">
                <a:latin typeface="Arial" charset="0"/>
              </a:rPr>
              <a:t> - </a:t>
            </a:r>
            <a:r>
              <a:rPr lang="ru-RU" b="1">
                <a:solidFill>
                  <a:srgbClr val="FF0000"/>
                </a:solidFill>
                <a:latin typeface="Arial" charset="0"/>
              </a:rPr>
              <a:t>0,8</a:t>
            </a:r>
            <a:endParaRPr lang="ru-RU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ru-RU" sz="1600" b="1">
                <a:latin typeface="Arial" charset="0"/>
              </a:rPr>
              <a:t>    </a:t>
            </a:r>
            <a:r>
              <a:rPr lang="ru-RU" sz="1400" b="1">
                <a:latin typeface="Arial" charset="0"/>
              </a:rPr>
              <a:t>45-50% животный белок</a:t>
            </a:r>
            <a:endParaRPr lang="ru-RU" sz="1400" b="1" i="1">
              <a:latin typeface="Arial" charset="0"/>
            </a:endParaRPr>
          </a:p>
          <a:p>
            <a:pPr algn="ctr"/>
            <a:r>
              <a:rPr lang="ru-RU" sz="1600" b="1" i="1">
                <a:solidFill>
                  <a:srgbClr val="C00000"/>
                </a:solidFill>
                <a:latin typeface="Arial" charset="0"/>
              </a:rPr>
              <a:t>   </a:t>
            </a:r>
            <a:r>
              <a:rPr lang="ru-RU" sz="1400" b="1" i="1">
                <a:solidFill>
                  <a:srgbClr val="C00000"/>
                </a:solidFill>
                <a:latin typeface="Arial" charset="0"/>
              </a:rPr>
              <a:t>МТ = рекомендуемая МТ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7591" y="3540644"/>
            <a:ext cx="2519916" cy="34024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СУТОЧНАЯ НОРМА</a:t>
            </a:r>
          </a:p>
        </p:txBody>
      </p:sp>
      <p:grpSp>
        <p:nvGrpSpPr>
          <p:cNvPr id="14347" name="Группа 21"/>
          <p:cNvGrpSpPr>
            <a:grpSpLocks/>
          </p:cNvGrpSpPr>
          <p:nvPr/>
        </p:nvGrpSpPr>
        <p:grpSpPr bwMode="auto">
          <a:xfrm>
            <a:off x="5146675" y="1116013"/>
            <a:ext cx="3846513" cy="1785937"/>
            <a:chOff x="3285460" y="2902688"/>
            <a:chExt cx="3847098" cy="1786269"/>
          </a:xfrm>
        </p:grpSpPr>
        <p:sp>
          <p:nvSpPr>
            <p:cNvPr id="12" name="Овал 11"/>
            <p:cNvSpPr/>
            <p:nvPr/>
          </p:nvSpPr>
          <p:spPr>
            <a:xfrm>
              <a:off x="4433776" y="2902688"/>
              <a:ext cx="1414131" cy="74427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latin typeface="Arial" pitchFamily="34" charset="0"/>
                  <a:cs typeface="Arial" pitchFamily="34" charset="0"/>
                </a:rPr>
                <a:t>БЕЛКИ</a:t>
              </a:r>
            </a:p>
          </p:txBody>
        </p:sp>
        <p:sp>
          <p:nvSpPr>
            <p:cNvPr id="13" name="Овал 12"/>
            <p:cNvSpPr/>
            <p:nvPr/>
          </p:nvSpPr>
          <p:spPr>
            <a:xfrm>
              <a:off x="3285460" y="3912782"/>
              <a:ext cx="1477921" cy="744279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latin typeface="Arial" pitchFamily="34" charset="0"/>
                  <a:cs typeface="Arial" pitchFamily="34" charset="0"/>
                </a:rPr>
                <a:t>ЖИРЫ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5656525" y="3944678"/>
              <a:ext cx="1467289" cy="744279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64" name="TextBox 16"/>
            <p:cNvSpPr txBox="1">
              <a:spLocks noChangeArrowheads="1"/>
            </p:cNvSpPr>
            <p:nvPr/>
          </p:nvSpPr>
          <p:spPr bwMode="auto">
            <a:xfrm>
              <a:off x="5633558" y="4125430"/>
              <a:ext cx="1499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b="1">
                  <a:solidFill>
                    <a:schemeClr val="bg1"/>
                  </a:solidFill>
                  <a:latin typeface="Arial" charset="0"/>
                </a:rPr>
                <a:t>УГЛЕВОДЫ</a:t>
              </a:r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4827182" y="4008476"/>
              <a:ext cx="808074" cy="297711"/>
            </a:xfrm>
            <a:prstGeom prst="rightArrow">
              <a:avLst>
                <a:gd name="adj1" fmla="val 31818"/>
                <a:gd name="adj2" fmla="val 500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Стрелка вправо 20"/>
            <p:cNvSpPr/>
            <p:nvPr/>
          </p:nvSpPr>
          <p:spPr>
            <a:xfrm rot="10800000">
              <a:off x="4805917" y="4263653"/>
              <a:ext cx="808074" cy="297711"/>
            </a:xfrm>
            <a:prstGeom prst="rightArrow">
              <a:avLst>
                <a:gd name="adj1" fmla="val 31818"/>
                <a:gd name="adj2" fmla="val 5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Стрелка углом 17"/>
            <p:cNvSpPr/>
            <p:nvPr/>
          </p:nvSpPr>
          <p:spPr>
            <a:xfrm rot="5400000">
              <a:off x="5853222" y="3248249"/>
              <a:ext cx="680485" cy="606057"/>
            </a:xfrm>
            <a:prstGeom prst="bentArrow">
              <a:avLst>
                <a:gd name="adj1" fmla="val 13333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Стрелка углом 18"/>
            <p:cNvSpPr/>
            <p:nvPr/>
          </p:nvSpPr>
          <p:spPr>
            <a:xfrm rot="5400000" flipV="1">
              <a:off x="3769245" y="3258883"/>
              <a:ext cx="669849" cy="595423"/>
            </a:xfrm>
            <a:prstGeom prst="bentArrow">
              <a:avLst>
                <a:gd name="adj1" fmla="val 13333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4348" name="TextBox 23"/>
          <p:cNvSpPr txBox="1">
            <a:spLocks noChangeArrowheads="1"/>
          </p:cNvSpPr>
          <p:nvPr/>
        </p:nvSpPr>
        <p:spPr bwMode="auto">
          <a:xfrm>
            <a:off x="5421313" y="233363"/>
            <a:ext cx="327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>
                <a:latin typeface="Arial" charset="0"/>
              </a:rPr>
              <a:t>Взаимное превращение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веществ в организме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062288" y="3689350"/>
            <a:ext cx="2349500" cy="2455863"/>
          </a:xfrm>
          <a:prstGeom prst="roundRect">
            <a:avLst>
              <a:gd name="adj" fmla="val 8692"/>
            </a:avLst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50" name="Прямоугольник 7"/>
          <p:cNvSpPr>
            <a:spLocks noChangeArrowheads="1"/>
          </p:cNvSpPr>
          <p:nvPr/>
        </p:nvSpPr>
        <p:spPr bwMode="auto">
          <a:xfrm>
            <a:off x="3030538" y="3878263"/>
            <a:ext cx="24352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indent="-180975">
              <a:spcBef>
                <a:spcPts val="500"/>
              </a:spcBef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перегрузка печени</a:t>
            </a:r>
            <a:br>
              <a:rPr lang="ru-RU" sz="1400" b="1">
                <a:latin typeface="Arial" charset="0"/>
              </a:rPr>
            </a:br>
            <a:r>
              <a:rPr lang="ru-RU" sz="1400" b="1">
                <a:latin typeface="Arial" charset="0"/>
              </a:rPr>
              <a:t>и почек</a:t>
            </a:r>
          </a:p>
          <a:p>
            <a:pPr marL="180975" indent="-180975">
              <a:spcBef>
                <a:spcPts val="500"/>
              </a:spcBef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увеличение гнилостных процессов в кишечнике</a:t>
            </a:r>
          </a:p>
          <a:p>
            <a:pPr marL="180975" indent="-180975">
              <a:spcBef>
                <a:spcPts val="500"/>
              </a:spcBef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сдвиг РН среды в кислую сторону</a:t>
            </a:r>
          </a:p>
          <a:p>
            <a:pPr marL="180975" indent="-180975">
              <a:spcBef>
                <a:spcPts val="500"/>
              </a:spcBef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онкогенный эффект гемового железа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977356" y="3519488"/>
            <a:ext cx="2519363" cy="3397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ИЗБЫТОК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880100" y="3683000"/>
            <a:ext cx="3019425" cy="2455863"/>
          </a:xfrm>
          <a:prstGeom prst="roundRect">
            <a:avLst>
              <a:gd name="adj" fmla="val 8692"/>
            </a:avLst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53" name="Прямоугольник 4"/>
          <p:cNvSpPr>
            <a:spLocks noChangeArrowheads="1"/>
          </p:cNvSpPr>
          <p:nvPr/>
        </p:nvSpPr>
        <p:spPr bwMode="auto">
          <a:xfrm>
            <a:off x="5868988" y="3884613"/>
            <a:ext cx="3009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indent="-180975"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снижение иммунитета</a:t>
            </a:r>
          </a:p>
          <a:p>
            <a:pPr marL="180975" indent="-180975"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снижение синтеза гормонов</a:t>
            </a:r>
            <a:br>
              <a:rPr lang="ru-RU" sz="1400" b="1">
                <a:latin typeface="Arial" charset="0"/>
              </a:rPr>
            </a:br>
            <a:r>
              <a:rPr lang="ru-RU" sz="1400" b="1">
                <a:latin typeface="Arial" charset="0"/>
              </a:rPr>
              <a:t>и ферментов</a:t>
            </a:r>
          </a:p>
          <a:p>
            <a:pPr marL="180975" indent="-180975"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уменьшение пластической функции</a:t>
            </a:r>
          </a:p>
          <a:p>
            <a:pPr marL="180975" indent="-180975"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снижение объёма дыхания</a:t>
            </a:r>
            <a:br>
              <a:rPr lang="ru-RU" sz="1400" b="1">
                <a:latin typeface="Arial" charset="0"/>
              </a:rPr>
            </a:br>
            <a:r>
              <a:rPr lang="ru-RU" sz="1400" b="1">
                <a:latin typeface="Arial" charset="0"/>
              </a:rPr>
              <a:t>в 2 раза</a:t>
            </a:r>
          </a:p>
          <a:p>
            <a:pPr marL="180975" indent="-180975"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не усваивается витамин С</a:t>
            </a:r>
          </a:p>
          <a:p>
            <a:pPr marL="180975" indent="-180975">
              <a:buFont typeface="Arial" charset="0"/>
              <a:buChar char="•"/>
            </a:pPr>
            <a:r>
              <a:rPr lang="ru-RU" sz="1400" b="1">
                <a:latin typeface="Arial" charset="0"/>
              </a:rPr>
              <a:t>выпадение волос и ломкость ногтей и т.д.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805488" y="3519488"/>
            <a:ext cx="3114675" cy="3397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ДЕФИЦИТ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http://masterkok.com/sites/default/files/makaronnye_izdeliy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3433763"/>
            <a:ext cx="1995487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35" descr="белки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336925"/>
            <a:ext cx="545147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Овал 34"/>
          <p:cNvSpPr/>
          <p:nvPr/>
        </p:nvSpPr>
        <p:spPr>
          <a:xfrm>
            <a:off x="3419475" y="1104900"/>
            <a:ext cx="2363788" cy="2171700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114925" y="5481638"/>
            <a:ext cx="3540125" cy="3079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114925" y="5927725"/>
            <a:ext cx="3540125" cy="3079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114925" y="6384925"/>
            <a:ext cx="3540125" cy="3079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9263" y="2057400"/>
            <a:ext cx="2754312" cy="20113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высокая биологическая ценность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легко перевариваются  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Усвоение</a:t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90%</a:t>
            </a:r>
          </a:p>
        </p:txBody>
      </p:sp>
      <p:sp>
        <p:nvSpPr>
          <p:cNvPr id="15369" name="Rectangle 4"/>
          <p:cNvSpPr>
            <a:spLocks noChangeArrowheads="1"/>
          </p:cNvSpPr>
          <p:nvPr/>
        </p:nvSpPr>
        <p:spPr bwMode="auto">
          <a:xfrm>
            <a:off x="4716463" y="1773238"/>
            <a:ext cx="3609975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3200">
              <a:latin typeface="Verdana" pitchFamily="34" charset="0"/>
            </a:endParaRPr>
          </a:p>
        </p:txBody>
      </p:sp>
      <p:sp>
        <p:nvSpPr>
          <p:cNvPr id="15370" name="Rectangle 24"/>
          <p:cNvSpPr>
            <a:spLocks noChangeArrowheads="1"/>
          </p:cNvSpPr>
          <p:nvPr/>
        </p:nvSpPr>
        <p:spPr bwMode="auto">
          <a:xfrm>
            <a:off x="468313" y="3141663"/>
            <a:ext cx="4038600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ru-RU" sz="3600">
              <a:latin typeface="Verdana" pitchFamily="34" charset="0"/>
            </a:endParaRPr>
          </a:p>
        </p:txBody>
      </p:sp>
      <p:sp>
        <p:nvSpPr>
          <p:cNvPr id="171033" name="Rectangle 25"/>
          <p:cNvSpPr>
            <a:spLocks noChangeArrowheads="1"/>
          </p:cNvSpPr>
          <p:nvPr/>
        </p:nvSpPr>
        <p:spPr bwMode="auto">
          <a:xfrm>
            <a:off x="4811713" y="3089275"/>
            <a:ext cx="4038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ru-RU" sz="3600">
              <a:latin typeface="Verdana" pitchFamily="34" charset="0"/>
            </a:endParaRPr>
          </a:p>
        </p:txBody>
      </p:sp>
      <p:pic>
        <p:nvPicPr>
          <p:cNvPr id="153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230505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28" descr="http://universebeauty.ru/wp-content/uploads/2012/01/orex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188913"/>
            <a:ext cx="170656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Прямоугольник 15"/>
          <p:cNvSpPr>
            <a:spLocks noChangeArrowheads="1"/>
          </p:cNvSpPr>
          <p:nvPr/>
        </p:nvSpPr>
        <p:spPr bwMode="auto">
          <a:xfrm>
            <a:off x="180756" y="5446068"/>
            <a:ext cx="44975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>
            <a:spAutoFit/>
          </a:bodyPr>
          <a:lstStyle/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Arial" pitchFamily="34" charset="0"/>
              <a:buChar char="●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яйцо </a:t>
            </a:r>
            <a:r>
              <a:rPr lang="ru-RU" dirty="0">
                <a:latin typeface="Arial" pitchFamily="34" charset="0"/>
                <a:cs typeface="Arial" pitchFamily="34" charset="0"/>
              </a:rPr>
              <a:t>– 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>        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90-100%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Arial" pitchFamily="34" charset="0"/>
              <a:buChar char="●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молоко –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83%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Arial" pitchFamily="34" charset="0"/>
              <a:buChar char="●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сыр –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75%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Arial" pitchFamily="34" charset="0"/>
              <a:buChar char="●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мясо –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70%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Arial" pitchFamily="34" charset="0"/>
              <a:buChar char="●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рыба –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66%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Arial" pitchFamily="34" charset="0"/>
              <a:buChar char="●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бобовое –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55%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Arial" pitchFamily="34" charset="0"/>
              <a:buChar char="●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зерновые –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50% </a:t>
            </a:r>
          </a:p>
        </p:txBody>
      </p:sp>
      <p:sp>
        <p:nvSpPr>
          <p:cNvPr id="15375" name="Прямоугольник 16"/>
          <p:cNvSpPr>
            <a:spLocks noChangeArrowheads="1"/>
          </p:cNvSpPr>
          <p:nvPr/>
        </p:nvSpPr>
        <p:spPr bwMode="auto">
          <a:xfrm>
            <a:off x="5049838" y="5449888"/>
            <a:ext cx="3635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500"/>
              </a:spcBef>
            </a:pPr>
            <a:r>
              <a:rPr lang="ru-RU" b="1">
                <a:latin typeface="Arial" charset="0"/>
              </a:rPr>
              <a:t>яйцо + молоко + картофель</a:t>
            </a:r>
          </a:p>
          <a:p>
            <a:pPr algn="ctr">
              <a:spcBef>
                <a:spcPts val="1500"/>
              </a:spcBef>
            </a:pPr>
            <a:r>
              <a:rPr lang="ru-RU" b="1">
                <a:latin typeface="Arial" charset="0"/>
              </a:rPr>
              <a:t>яйцо + молочные продукты</a:t>
            </a:r>
          </a:p>
          <a:p>
            <a:pPr algn="ctr">
              <a:spcBef>
                <a:spcPts val="1500"/>
              </a:spcBef>
            </a:pPr>
            <a:r>
              <a:rPr lang="ru-RU" b="1">
                <a:latin typeface="Arial" charset="0"/>
              </a:rPr>
              <a:t>хлеб + молочные продукты</a:t>
            </a:r>
            <a:endParaRPr lang="ru-RU">
              <a:latin typeface="Arial" charset="0"/>
            </a:endParaRPr>
          </a:p>
        </p:txBody>
      </p:sp>
      <p:sp>
        <p:nvSpPr>
          <p:cNvPr id="15376" name="AutoShape 19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1" name="Text Box 26"/>
          <p:cNvSpPr txBox="1">
            <a:spLocks noChangeArrowheads="1"/>
          </p:cNvSpPr>
          <p:nvPr/>
        </p:nvSpPr>
        <p:spPr bwMode="auto">
          <a:xfrm>
            <a:off x="6610350" y="2001838"/>
            <a:ext cx="2573338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70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низкая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биологическая       ценность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трудно перевариваются   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усвоение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60-80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2805113" y="180975"/>
            <a:ext cx="36718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r>
              <a:rPr lang="ru-RU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БЕЛКИ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2725" y="1616075"/>
            <a:ext cx="2786063" cy="3714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ЖИВОТНЫЕ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56325" y="1604963"/>
            <a:ext cx="2786063" cy="3730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РАСТИТЕЛЬНЫЕ</a:t>
            </a:r>
          </a:p>
        </p:txBody>
      </p:sp>
      <p:sp>
        <p:nvSpPr>
          <p:cNvPr id="18" name="Стрелка вниз 17"/>
          <p:cNvSpPr/>
          <p:nvPr/>
        </p:nvSpPr>
        <p:spPr>
          <a:xfrm rot="3008776">
            <a:off x="2998381" y="712381"/>
            <a:ext cx="329610" cy="87187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980121">
            <a:off x="5932966" y="669848"/>
            <a:ext cx="329610" cy="87187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48013" y="1355725"/>
            <a:ext cx="2913062" cy="1878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АК</a:t>
            </a: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&gt;250</a:t>
            </a:r>
            <a:b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используются</a:t>
            </a:r>
            <a:b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только</a:t>
            </a:r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НАК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8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7712" y="5024089"/>
            <a:ext cx="4093535" cy="32960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СТЕПЕНЬ УСВОЕНИЯ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837814" y="5024091"/>
            <a:ext cx="4008474" cy="32960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ПОВЫШЕННАЯ ЦЕННОСТЬ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941888" y="5446713"/>
            <a:ext cx="363537" cy="315912"/>
          </a:xfrm>
          <a:custGeom>
            <a:avLst/>
            <a:gdLst>
              <a:gd name="connsiteX0" fmla="*/ 0 w 1512168"/>
              <a:gd name="connsiteY0" fmla="*/ 0 h 1368152"/>
              <a:gd name="connsiteX1" fmla="*/ 1512168 w 1512168"/>
              <a:gd name="connsiteY1" fmla="*/ 0 h 1368152"/>
              <a:gd name="connsiteX2" fmla="*/ 1512168 w 1512168"/>
              <a:gd name="connsiteY2" fmla="*/ 1368152 h 1368152"/>
              <a:gd name="connsiteX3" fmla="*/ 0 w 1512168"/>
              <a:gd name="connsiteY3" fmla="*/ 1368152 h 1368152"/>
              <a:gd name="connsiteX4" fmla="*/ 0 w 1512168"/>
              <a:gd name="connsiteY4" fmla="*/ 0 h 1368152"/>
              <a:gd name="connsiteX0" fmla="*/ 0 w 1512168"/>
              <a:gd name="connsiteY0" fmla="*/ 0 h 1584176"/>
              <a:gd name="connsiteX1" fmla="*/ 1512168 w 1512168"/>
              <a:gd name="connsiteY1" fmla="*/ 0 h 1584176"/>
              <a:gd name="connsiteX2" fmla="*/ 1512168 w 1512168"/>
              <a:gd name="connsiteY2" fmla="*/ 1368152 h 1584176"/>
              <a:gd name="connsiteX3" fmla="*/ 432048 w 1512168"/>
              <a:gd name="connsiteY3" fmla="*/ 1584176 h 1584176"/>
              <a:gd name="connsiteX4" fmla="*/ 0 w 1512168"/>
              <a:gd name="connsiteY4" fmla="*/ 0 h 1584176"/>
              <a:gd name="connsiteX0" fmla="*/ 0 w 1512168"/>
              <a:gd name="connsiteY0" fmla="*/ 0 h 1584176"/>
              <a:gd name="connsiteX1" fmla="*/ 1512168 w 1512168"/>
              <a:gd name="connsiteY1" fmla="*/ 0 h 1584176"/>
              <a:gd name="connsiteX2" fmla="*/ 792088 w 1512168"/>
              <a:gd name="connsiteY2" fmla="*/ 1296144 h 1584176"/>
              <a:gd name="connsiteX3" fmla="*/ 432048 w 1512168"/>
              <a:gd name="connsiteY3" fmla="*/ 1584176 h 1584176"/>
              <a:gd name="connsiteX4" fmla="*/ 0 w 1512168"/>
              <a:gd name="connsiteY4" fmla="*/ 0 h 1584176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62303 w 2232248"/>
              <a:gd name="connsiteY2" fmla="*/ 1907950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62303 w 2232248"/>
              <a:gd name="connsiteY2" fmla="*/ 1907950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62303 w 2232248"/>
              <a:gd name="connsiteY2" fmla="*/ 1907950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372450 w 2232248"/>
              <a:gd name="connsiteY1" fmla="*/ 477883 h 2160240"/>
              <a:gd name="connsiteX2" fmla="*/ 2232248 w 2232248"/>
              <a:gd name="connsiteY2" fmla="*/ 0 h 2160240"/>
              <a:gd name="connsiteX3" fmla="*/ 762303 w 2232248"/>
              <a:gd name="connsiteY3" fmla="*/ 1907950 h 2160240"/>
              <a:gd name="connsiteX4" fmla="*/ 432048 w 2232248"/>
              <a:gd name="connsiteY4" fmla="*/ 2160240 h 2160240"/>
              <a:gd name="connsiteX5" fmla="*/ 0 w 2232248"/>
              <a:gd name="connsiteY5" fmla="*/ 576064 h 2160240"/>
              <a:gd name="connsiteX0" fmla="*/ 0 w 2324582"/>
              <a:gd name="connsiteY0" fmla="*/ 1276012 h 2160240"/>
              <a:gd name="connsiteX1" fmla="*/ 464784 w 2324582"/>
              <a:gd name="connsiteY1" fmla="*/ 477883 h 2160240"/>
              <a:gd name="connsiteX2" fmla="*/ 2324582 w 2324582"/>
              <a:gd name="connsiteY2" fmla="*/ 0 h 2160240"/>
              <a:gd name="connsiteX3" fmla="*/ 854637 w 2324582"/>
              <a:gd name="connsiteY3" fmla="*/ 1907950 h 2160240"/>
              <a:gd name="connsiteX4" fmla="*/ 524382 w 2324582"/>
              <a:gd name="connsiteY4" fmla="*/ 2160240 h 2160240"/>
              <a:gd name="connsiteX5" fmla="*/ 0 w 2324582"/>
              <a:gd name="connsiteY5" fmla="*/ 1276012 h 2160240"/>
              <a:gd name="connsiteX0" fmla="*/ 0 w 2324582"/>
              <a:gd name="connsiteY0" fmla="*/ 1276012 h 2160240"/>
              <a:gd name="connsiteX1" fmla="*/ 464784 w 2324582"/>
              <a:gd name="connsiteY1" fmla="*/ 477883 h 2160240"/>
              <a:gd name="connsiteX2" fmla="*/ 2324582 w 2324582"/>
              <a:gd name="connsiteY2" fmla="*/ 0 h 2160240"/>
              <a:gd name="connsiteX3" fmla="*/ 854637 w 2324582"/>
              <a:gd name="connsiteY3" fmla="*/ 1907950 h 2160240"/>
              <a:gd name="connsiteX4" fmla="*/ 524382 w 2324582"/>
              <a:gd name="connsiteY4" fmla="*/ 2160240 h 2160240"/>
              <a:gd name="connsiteX5" fmla="*/ 0 w 2324582"/>
              <a:gd name="connsiteY5" fmla="*/ 1276012 h 2160240"/>
              <a:gd name="connsiteX0" fmla="*/ 0 w 2333518"/>
              <a:gd name="connsiteY0" fmla="*/ 1278991 h 2160240"/>
              <a:gd name="connsiteX1" fmla="*/ 473720 w 2333518"/>
              <a:gd name="connsiteY1" fmla="*/ 477883 h 2160240"/>
              <a:gd name="connsiteX2" fmla="*/ 2333518 w 2333518"/>
              <a:gd name="connsiteY2" fmla="*/ 0 h 2160240"/>
              <a:gd name="connsiteX3" fmla="*/ 863573 w 2333518"/>
              <a:gd name="connsiteY3" fmla="*/ 1907950 h 2160240"/>
              <a:gd name="connsiteX4" fmla="*/ 533318 w 2333518"/>
              <a:gd name="connsiteY4" fmla="*/ 2160240 h 2160240"/>
              <a:gd name="connsiteX5" fmla="*/ 0 w 2333518"/>
              <a:gd name="connsiteY5" fmla="*/ 1278991 h 2160240"/>
              <a:gd name="connsiteX0" fmla="*/ 0 w 2333518"/>
              <a:gd name="connsiteY0" fmla="*/ 1278991 h 2160240"/>
              <a:gd name="connsiteX1" fmla="*/ 473720 w 2333518"/>
              <a:gd name="connsiteY1" fmla="*/ 477883 h 2160240"/>
              <a:gd name="connsiteX2" fmla="*/ 2333518 w 2333518"/>
              <a:gd name="connsiteY2" fmla="*/ 0 h 2160240"/>
              <a:gd name="connsiteX3" fmla="*/ 863573 w 2333518"/>
              <a:gd name="connsiteY3" fmla="*/ 1907950 h 2160240"/>
              <a:gd name="connsiteX4" fmla="*/ 533318 w 2333518"/>
              <a:gd name="connsiteY4" fmla="*/ 2160240 h 2160240"/>
              <a:gd name="connsiteX5" fmla="*/ 0 w 2333518"/>
              <a:gd name="connsiteY5" fmla="*/ 1278991 h 2160240"/>
              <a:gd name="connsiteX0" fmla="*/ 0 w 2333518"/>
              <a:gd name="connsiteY0" fmla="*/ 1278991 h 2160240"/>
              <a:gd name="connsiteX1" fmla="*/ 223526 w 2333518"/>
              <a:gd name="connsiteY1" fmla="*/ 1115282 h 2160240"/>
              <a:gd name="connsiteX2" fmla="*/ 2333518 w 2333518"/>
              <a:gd name="connsiteY2" fmla="*/ 0 h 2160240"/>
              <a:gd name="connsiteX3" fmla="*/ 863573 w 2333518"/>
              <a:gd name="connsiteY3" fmla="*/ 1907950 h 2160240"/>
              <a:gd name="connsiteX4" fmla="*/ 533318 w 2333518"/>
              <a:gd name="connsiteY4" fmla="*/ 2160240 h 2160240"/>
              <a:gd name="connsiteX5" fmla="*/ 0 w 2333518"/>
              <a:gd name="connsiteY5" fmla="*/ 1278991 h 2160240"/>
              <a:gd name="connsiteX0" fmla="*/ 0 w 2333518"/>
              <a:gd name="connsiteY0" fmla="*/ 1278991 h 2160240"/>
              <a:gd name="connsiteX1" fmla="*/ 223526 w 2333518"/>
              <a:gd name="connsiteY1" fmla="*/ 1115282 h 2160240"/>
              <a:gd name="connsiteX2" fmla="*/ 455849 w 2333518"/>
              <a:gd name="connsiteY2" fmla="*/ 99912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3526 w 2333518"/>
              <a:gd name="connsiteY1" fmla="*/ 1115282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17569 w 2333518"/>
              <a:gd name="connsiteY1" fmla="*/ 1112304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17569 w 2333518"/>
              <a:gd name="connsiteY1" fmla="*/ 1112304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17569 w 2333518"/>
              <a:gd name="connsiteY1" fmla="*/ 1112304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1093248 w 2371797"/>
              <a:gd name="connsiteY3" fmla="*/ 902384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81041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81041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81041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489389 w 2437821"/>
              <a:gd name="connsiteY4" fmla="*/ 880046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5499 w 2437821"/>
              <a:gd name="connsiteY4" fmla="*/ 108614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5499 w 2437821"/>
              <a:gd name="connsiteY4" fmla="*/ 108614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5499 w 2437821"/>
              <a:gd name="connsiteY4" fmla="*/ 108614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8478 w 2437821"/>
              <a:gd name="connsiteY4" fmla="*/ 120528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8478 w 2437821"/>
              <a:gd name="connsiteY4" fmla="*/ 120528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73563"/>
              <a:gd name="connsiteY0" fmla="*/ 1490529 h 2371778"/>
              <a:gd name="connsiteX1" fmla="*/ 220547 w 2473563"/>
              <a:gd name="connsiteY1" fmla="*/ 1314906 h 2371778"/>
              <a:gd name="connsiteX2" fmla="*/ 426064 w 2473563"/>
              <a:gd name="connsiteY2" fmla="*/ 1350649 h 2371778"/>
              <a:gd name="connsiteX3" fmla="*/ 670300 w 2473563"/>
              <a:gd name="connsiteY3" fmla="*/ 1791466 h 2371778"/>
              <a:gd name="connsiteX4" fmla="*/ 2308478 w 2473563"/>
              <a:gd name="connsiteY4" fmla="*/ 126485 h 2371778"/>
              <a:gd name="connsiteX5" fmla="*/ 2369260 w 2473563"/>
              <a:gd name="connsiteY5" fmla="*/ 205581 h 2371778"/>
              <a:gd name="connsiteX6" fmla="*/ 863573 w 2473563"/>
              <a:gd name="connsiteY6" fmla="*/ 2119488 h 2371778"/>
              <a:gd name="connsiteX7" fmla="*/ 533318 w 2473563"/>
              <a:gd name="connsiteY7" fmla="*/ 2371778 h 2371778"/>
              <a:gd name="connsiteX8" fmla="*/ 0 w 2473563"/>
              <a:gd name="connsiteY8" fmla="*/ 1490529 h 2371778"/>
              <a:gd name="connsiteX0" fmla="*/ 0 w 2473563"/>
              <a:gd name="connsiteY0" fmla="*/ 1490529 h 2371778"/>
              <a:gd name="connsiteX1" fmla="*/ 220547 w 2473563"/>
              <a:gd name="connsiteY1" fmla="*/ 1314906 h 2371778"/>
              <a:gd name="connsiteX2" fmla="*/ 426064 w 2473563"/>
              <a:gd name="connsiteY2" fmla="*/ 1350649 h 2371778"/>
              <a:gd name="connsiteX3" fmla="*/ 670300 w 2473563"/>
              <a:gd name="connsiteY3" fmla="*/ 1791466 h 2371778"/>
              <a:gd name="connsiteX4" fmla="*/ 2308478 w 2473563"/>
              <a:gd name="connsiteY4" fmla="*/ 126485 h 2371778"/>
              <a:gd name="connsiteX5" fmla="*/ 2369260 w 2473563"/>
              <a:gd name="connsiteY5" fmla="*/ 205581 h 2371778"/>
              <a:gd name="connsiteX6" fmla="*/ 863573 w 2473563"/>
              <a:gd name="connsiteY6" fmla="*/ 2119488 h 2371778"/>
              <a:gd name="connsiteX7" fmla="*/ 533318 w 2473563"/>
              <a:gd name="connsiteY7" fmla="*/ 2371778 h 2371778"/>
              <a:gd name="connsiteX8" fmla="*/ 0 w 2473563"/>
              <a:gd name="connsiteY8" fmla="*/ 1490529 h 2371778"/>
              <a:gd name="connsiteX0" fmla="*/ 0 w 2369260"/>
              <a:gd name="connsiteY0" fmla="*/ 1364044 h 2245293"/>
              <a:gd name="connsiteX1" fmla="*/ 220547 w 2369260"/>
              <a:gd name="connsiteY1" fmla="*/ 1188421 h 2245293"/>
              <a:gd name="connsiteX2" fmla="*/ 426064 w 2369260"/>
              <a:gd name="connsiteY2" fmla="*/ 1224164 h 2245293"/>
              <a:gd name="connsiteX3" fmla="*/ 670300 w 2369260"/>
              <a:gd name="connsiteY3" fmla="*/ 1664981 h 2245293"/>
              <a:gd name="connsiteX4" fmla="*/ 2308478 w 2369260"/>
              <a:gd name="connsiteY4" fmla="*/ 0 h 2245293"/>
              <a:gd name="connsiteX5" fmla="*/ 2369260 w 2369260"/>
              <a:gd name="connsiteY5" fmla="*/ 79096 h 2245293"/>
              <a:gd name="connsiteX6" fmla="*/ 863573 w 2369260"/>
              <a:gd name="connsiteY6" fmla="*/ 1993003 h 2245293"/>
              <a:gd name="connsiteX7" fmla="*/ 533318 w 2369260"/>
              <a:gd name="connsiteY7" fmla="*/ 2245293 h 2245293"/>
              <a:gd name="connsiteX8" fmla="*/ 0 w 2369260"/>
              <a:gd name="connsiteY8" fmla="*/ 1364044 h 2245293"/>
              <a:gd name="connsiteX0" fmla="*/ 0 w 2369260"/>
              <a:gd name="connsiteY0" fmla="*/ 1364044 h 2245293"/>
              <a:gd name="connsiteX1" fmla="*/ 220547 w 2369260"/>
              <a:gd name="connsiteY1" fmla="*/ 1188421 h 2245293"/>
              <a:gd name="connsiteX2" fmla="*/ 426064 w 2369260"/>
              <a:gd name="connsiteY2" fmla="*/ 1224164 h 2245293"/>
              <a:gd name="connsiteX3" fmla="*/ 670300 w 2369260"/>
              <a:gd name="connsiteY3" fmla="*/ 1664981 h 2245293"/>
              <a:gd name="connsiteX4" fmla="*/ 2308478 w 2369260"/>
              <a:gd name="connsiteY4" fmla="*/ 0 h 2245293"/>
              <a:gd name="connsiteX5" fmla="*/ 2369260 w 2369260"/>
              <a:gd name="connsiteY5" fmla="*/ 79096 h 2245293"/>
              <a:gd name="connsiteX6" fmla="*/ 863573 w 2369260"/>
              <a:gd name="connsiteY6" fmla="*/ 1993003 h 2245293"/>
              <a:gd name="connsiteX7" fmla="*/ 533318 w 2369260"/>
              <a:gd name="connsiteY7" fmla="*/ 2245293 h 2245293"/>
              <a:gd name="connsiteX8" fmla="*/ 0 w 2369260"/>
              <a:gd name="connsiteY8" fmla="*/ 1364044 h 2245293"/>
              <a:gd name="connsiteX0" fmla="*/ 0 w 2369260"/>
              <a:gd name="connsiteY0" fmla="*/ 1364044 h 2245293"/>
              <a:gd name="connsiteX1" fmla="*/ 220547 w 2369260"/>
              <a:gd name="connsiteY1" fmla="*/ 1188421 h 2245293"/>
              <a:gd name="connsiteX2" fmla="*/ 426064 w 2369260"/>
              <a:gd name="connsiteY2" fmla="*/ 1224164 h 2245293"/>
              <a:gd name="connsiteX3" fmla="*/ 670300 w 2369260"/>
              <a:gd name="connsiteY3" fmla="*/ 1664981 h 2245293"/>
              <a:gd name="connsiteX4" fmla="*/ 2308478 w 2369260"/>
              <a:gd name="connsiteY4" fmla="*/ 0 h 2245293"/>
              <a:gd name="connsiteX5" fmla="*/ 2369260 w 2369260"/>
              <a:gd name="connsiteY5" fmla="*/ 79096 h 2245293"/>
              <a:gd name="connsiteX6" fmla="*/ 863573 w 2369260"/>
              <a:gd name="connsiteY6" fmla="*/ 1993003 h 2245293"/>
              <a:gd name="connsiteX7" fmla="*/ 533318 w 2369260"/>
              <a:gd name="connsiteY7" fmla="*/ 2245293 h 2245293"/>
              <a:gd name="connsiteX8" fmla="*/ 0 w 2369260"/>
              <a:gd name="connsiteY8" fmla="*/ 1364044 h 22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9260" h="2245293">
                <a:moveTo>
                  <a:pt x="0" y="1364044"/>
                </a:moveTo>
                <a:cubicBezTo>
                  <a:pt x="60609" y="1287633"/>
                  <a:pt x="133131" y="1229090"/>
                  <a:pt x="220547" y="1188421"/>
                </a:cubicBezTo>
                <a:cubicBezTo>
                  <a:pt x="318838" y="1149701"/>
                  <a:pt x="378407" y="1170551"/>
                  <a:pt x="426064" y="1224164"/>
                </a:cubicBezTo>
                <a:cubicBezTo>
                  <a:pt x="532793" y="1320966"/>
                  <a:pt x="632370" y="1562939"/>
                  <a:pt x="670300" y="1664981"/>
                </a:cubicBezTo>
                <a:cubicBezTo>
                  <a:pt x="1058994" y="1012690"/>
                  <a:pt x="1801930" y="245450"/>
                  <a:pt x="2308478" y="0"/>
                </a:cubicBezTo>
                <a:cubicBezTo>
                  <a:pt x="2320594" y="19636"/>
                  <a:pt x="2315702" y="25419"/>
                  <a:pt x="2369260" y="79096"/>
                </a:cubicBezTo>
                <a:cubicBezTo>
                  <a:pt x="1766231" y="516278"/>
                  <a:pt x="1212926" y="1313625"/>
                  <a:pt x="863573" y="1993003"/>
                </a:cubicBezTo>
                <a:cubicBezTo>
                  <a:pt x="735617" y="2059229"/>
                  <a:pt x="616596" y="2140346"/>
                  <a:pt x="533318" y="2245293"/>
                </a:cubicBezTo>
                <a:cubicBezTo>
                  <a:pt x="406180" y="1899915"/>
                  <a:pt x="243299" y="1432421"/>
                  <a:pt x="0" y="136404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941888" y="5861050"/>
            <a:ext cx="363537" cy="315913"/>
          </a:xfrm>
          <a:custGeom>
            <a:avLst/>
            <a:gdLst>
              <a:gd name="connsiteX0" fmla="*/ 0 w 1512168"/>
              <a:gd name="connsiteY0" fmla="*/ 0 h 1368152"/>
              <a:gd name="connsiteX1" fmla="*/ 1512168 w 1512168"/>
              <a:gd name="connsiteY1" fmla="*/ 0 h 1368152"/>
              <a:gd name="connsiteX2" fmla="*/ 1512168 w 1512168"/>
              <a:gd name="connsiteY2" fmla="*/ 1368152 h 1368152"/>
              <a:gd name="connsiteX3" fmla="*/ 0 w 1512168"/>
              <a:gd name="connsiteY3" fmla="*/ 1368152 h 1368152"/>
              <a:gd name="connsiteX4" fmla="*/ 0 w 1512168"/>
              <a:gd name="connsiteY4" fmla="*/ 0 h 1368152"/>
              <a:gd name="connsiteX0" fmla="*/ 0 w 1512168"/>
              <a:gd name="connsiteY0" fmla="*/ 0 h 1584176"/>
              <a:gd name="connsiteX1" fmla="*/ 1512168 w 1512168"/>
              <a:gd name="connsiteY1" fmla="*/ 0 h 1584176"/>
              <a:gd name="connsiteX2" fmla="*/ 1512168 w 1512168"/>
              <a:gd name="connsiteY2" fmla="*/ 1368152 h 1584176"/>
              <a:gd name="connsiteX3" fmla="*/ 432048 w 1512168"/>
              <a:gd name="connsiteY3" fmla="*/ 1584176 h 1584176"/>
              <a:gd name="connsiteX4" fmla="*/ 0 w 1512168"/>
              <a:gd name="connsiteY4" fmla="*/ 0 h 1584176"/>
              <a:gd name="connsiteX0" fmla="*/ 0 w 1512168"/>
              <a:gd name="connsiteY0" fmla="*/ 0 h 1584176"/>
              <a:gd name="connsiteX1" fmla="*/ 1512168 w 1512168"/>
              <a:gd name="connsiteY1" fmla="*/ 0 h 1584176"/>
              <a:gd name="connsiteX2" fmla="*/ 792088 w 1512168"/>
              <a:gd name="connsiteY2" fmla="*/ 1296144 h 1584176"/>
              <a:gd name="connsiteX3" fmla="*/ 432048 w 1512168"/>
              <a:gd name="connsiteY3" fmla="*/ 1584176 h 1584176"/>
              <a:gd name="connsiteX4" fmla="*/ 0 w 1512168"/>
              <a:gd name="connsiteY4" fmla="*/ 0 h 1584176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62303 w 2232248"/>
              <a:gd name="connsiteY2" fmla="*/ 1907950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62303 w 2232248"/>
              <a:gd name="connsiteY2" fmla="*/ 1907950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62303 w 2232248"/>
              <a:gd name="connsiteY2" fmla="*/ 1907950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372450 w 2232248"/>
              <a:gd name="connsiteY1" fmla="*/ 477883 h 2160240"/>
              <a:gd name="connsiteX2" fmla="*/ 2232248 w 2232248"/>
              <a:gd name="connsiteY2" fmla="*/ 0 h 2160240"/>
              <a:gd name="connsiteX3" fmla="*/ 762303 w 2232248"/>
              <a:gd name="connsiteY3" fmla="*/ 1907950 h 2160240"/>
              <a:gd name="connsiteX4" fmla="*/ 432048 w 2232248"/>
              <a:gd name="connsiteY4" fmla="*/ 2160240 h 2160240"/>
              <a:gd name="connsiteX5" fmla="*/ 0 w 2232248"/>
              <a:gd name="connsiteY5" fmla="*/ 576064 h 2160240"/>
              <a:gd name="connsiteX0" fmla="*/ 0 w 2324582"/>
              <a:gd name="connsiteY0" fmla="*/ 1276012 h 2160240"/>
              <a:gd name="connsiteX1" fmla="*/ 464784 w 2324582"/>
              <a:gd name="connsiteY1" fmla="*/ 477883 h 2160240"/>
              <a:gd name="connsiteX2" fmla="*/ 2324582 w 2324582"/>
              <a:gd name="connsiteY2" fmla="*/ 0 h 2160240"/>
              <a:gd name="connsiteX3" fmla="*/ 854637 w 2324582"/>
              <a:gd name="connsiteY3" fmla="*/ 1907950 h 2160240"/>
              <a:gd name="connsiteX4" fmla="*/ 524382 w 2324582"/>
              <a:gd name="connsiteY4" fmla="*/ 2160240 h 2160240"/>
              <a:gd name="connsiteX5" fmla="*/ 0 w 2324582"/>
              <a:gd name="connsiteY5" fmla="*/ 1276012 h 2160240"/>
              <a:gd name="connsiteX0" fmla="*/ 0 w 2324582"/>
              <a:gd name="connsiteY0" fmla="*/ 1276012 h 2160240"/>
              <a:gd name="connsiteX1" fmla="*/ 464784 w 2324582"/>
              <a:gd name="connsiteY1" fmla="*/ 477883 h 2160240"/>
              <a:gd name="connsiteX2" fmla="*/ 2324582 w 2324582"/>
              <a:gd name="connsiteY2" fmla="*/ 0 h 2160240"/>
              <a:gd name="connsiteX3" fmla="*/ 854637 w 2324582"/>
              <a:gd name="connsiteY3" fmla="*/ 1907950 h 2160240"/>
              <a:gd name="connsiteX4" fmla="*/ 524382 w 2324582"/>
              <a:gd name="connsiteY4" fmla="*/ 2160240 h 2160240"/>
              <a:gd name="connsiteX5" fmla="*/ 0 w 2324582"/>
              <a:gd name="connsiteY5" fmla="*/ 1276012 h 2160240"/>
              <a:gd name="connsiteX0" fmla="*/ 0 w 2333518"/>
              <a:gd name="connsiteY0" fmla="*/ 1278991 h 2160240"/>
              <a:gd name="connsiteX1" fmla="*/ 473720 w 2333518"/>
              <a:gd name="connsiteY1" fmla="*/ 477883 h 2160240"/>
              <a:gd name="connsiteX2" fmla="*/ 2333518 w 2333518"/>
              <a:gd name="connsiteY2" fmla="*/ 0 h 2160240"/>
              <a:gd name="connsiteX3" fmla="*/ 863573 w 2333518"/>
              <a:gd name="connsiteY3" fmla="*/ 1907950 h 2160240"/>
              <a:gd name="connsiteX4" fmla="*/ 533318 w 2333518"/>
              <a:gd name="connsiteY4" fmla="*/ 2160240 h 2160240"/>
              <a:gd name="connsiteX5" fmla="*/ 0 w 2333518"/>
              <a:gd name="connsiteY5" fmla="*/ 1278991 h 2160240"/>
              <a:gd name="connsiteX0" fmla="*/ 0 w 2333518"/>
              <a:gd name="connsiteY0" fmla="*/ 1278991 h 2160240"/>
              <a:gd name="connsiteX1" fmla="*/ 473720 w 2333518"/>
              <a:gd name="connsiteY1" fmla="*/ 477883 h 2160240"/>
              <a:gd name="connsiteX2" fmla="*/ 2333518 w 2333518"/>
              <a:gd name="connsiteY2" fmla="*/ 0 h 2160240"/>
              <a:gd name="connsiteX3" fmla="*/ 863573 w 2333518"/>
              <a:gd name="connsiteY3" fmla="*/ 1907950 h 2160240"/>
              <a:gd name="connsiteX4" fmla="*/ 533318 w 2333518"/>
              <a:gd name="connsiteY4" fmla="*/ 2160240 h 2160240"/>
              <a:gd name="connsiteX5" fmla="*/ 0 w 2333518"/>
              <a:gd name="connsiteY5" fmla="*/ 1278991 h 2160240"/>
              <a:gd name="connsiteX0" fmla="*/ 0 w 2333518"/>
              <a:gd name="connsiteY0" fmla="*/ 1278991 h 2160240"/>
              <a:gd name="connsiteX1" fmla="*/ 223526 w 2333518"/>
              <a:gd name="connsiteY1" fmla="*/ 1115282 h 2160240"/>
              <a:gd name="connsiteX2" fmla="*/ 2333518 w 2333518"/>
              <a:gd name="connsiteY2" fmla="*/ 0 h 2160240"/>
              <a:gd name="connsiteX3" fmla="*/ 863573 w 2333518"/>
              <a:gd name="connsiteY3" fmla="*/ 1907950 h 2160240"/>
              <a:gd name="connsiteX4" fmla="*/ 533318 w 2333518"/>
              <a:gd name="connsiteY4" fmla="*/ 2160240 h 2160240"/>
              <a:gd name="connsiteX5" fmla="*/ 0 w 2333518"/>
              <a:gd name="connsiteY5" fmla="*/ 1278991 h 2160240"/>
              <a:gd name="connsiteX0" fmla="*/ 0 w 2333518"/>
              <a:gd name="connsiteY0" fmla="*/ 1278991 h 2160240"/>
              <a:gd name="connsiteX1" fmla="*/ 223526 w 2333518"/>
              <a:gd name="connsiteY1" fmla="*/ 1115282 h 2160240"/>
              <a:gd name="connsiteX2" fmla="*/ 455849 w 2333518"/>
              <a:gd name="connsiteY2" fmla="*/ 99912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3526 w 2333518"/>
              <a:gd name="connsiteY1" fmla="*/ 1115282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17569 w 2333518"/>
              <a:gd name="connsiteY1" fmla="*/ 1112304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17569 w 2333518"/>
              <a:gd name="connsiteY1" fmla="*/ 1112304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17569 w 2333518"/>
              <a:gd name="connsiteY1" fmla="*/ 1112304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1093248 w 2371797"/>
              <a:gd name="connsiteY3" fmla="*/ 902384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81041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81041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81041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489389 w 2437821"/>
              <a:gd name="connsiteY4" fmla="*/ 880046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5499 w 2437821"/>
              <a:gd name="connsiteY4" fmla="*/ 108614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5499 w 2437821"/>
              <a:gd name="connsiteY4" fmla="*/ 108614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5499 w 2437821"/>
              <a:gd name="connsiteY4" fmla="*/ 108614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8478 w 2437821"/>
              <a:gd name="connsiteY4" fmla="*/ 120528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8478 w 2437821"/>
              <a:gd name="connsiteY4" fmla="*/ 120528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73563"/>
              <a:gd name="connsiteY0" fmla="*/ 1490529 h 2371778"/>
              <a:gd name="connsiteX1" fmla="*/ 220547 w 2473563"/>
              <a:gd name="connsiteY1" fmla="*/ 1314906 h 2371778"/>
              <a:gd name="connsiteX2" fmla="*/ 426064 w 2473563"/>
              <a:gd name="connsiteY2" fmla="*/ 1350649 h 2371778"/>
              <a:gd name="connsiteX3" fmla="*/ 670300 w 2473563"/>
              <a:gd name="connsiteY3" fmla="*/ 1791466 h 2371778"/>
              <a:gd name="connsiteX4" fmla="*/ 2308478 w 2473563"/>
              <a:gd name="connsiteY4" fmla="*/ 126485 h 2371778"/>
              <a:gd name="connsiteX5" fmla="*/ 2369260 w 2473563"/>
              <a:gd name="connsiteY5" fmla="*/ 205581 h 2371778"/>
              <a:gd name="connsiteX6" fmla="*/ 863573 w 2473563"/>
              <a:gd name="connsiteY6" fmla="*/ 2119488 h 2371778"/>
              <a:gd name="connsiteX7" fmla="*/ 533318 w 2473563"/>
              <a:gd name="connsiteY7" fmla="*/ 2371778 h 2371778"/>
              <a:gd name="connsiteX8" fmla="*/ 0 w 2473563"/>
              <a:gd name="connsiteY8" fmla="*/ 1490529 h 2371778"/>
              <a:gd name="connsiteX0" fmla="*/ 0 w 2473563"/>
              <a:gd name="connsiteY0" fmla="*/ 1490529 h 2371778"/>
              <a:gd name="connsiteX1" fmla="*/ 220547 w 2473563"/>
              <a:gd name="connsiteY1" fmla="*/ 1314906 h 2371778"/>
              <a:gd name="connsiteX2" fmla="*/ 426064 w 2473563"/>
              <a:gd name="connsiteY2" fmla="*/ 1350649 h 2371778"/>
              <a:gd name="connsiteX3" fmla="*/ 670300 w 2473563"/>
              <a:gd name="connsiteY3" fmla="*/ 1791466 h 2371778"/>
              <a:gd name="connsiteX4" fmla="*/ 2308478 w 2473563"/>
              <a:gd name="connsiteY4" fmla="*/ 126485 h 2371778"/>
              <a:gd name="connsiteX5" fmla="*/ 2369260 w 2473563"/>
              <a:gd name="connsiteY5" fmla="*/ 205581 h 2371778"/>
              <a:gd name="connsiteX6" fmla="*/ 863573 w 2473563"/>
              <a:gd name="connsiteY6" fmla="*/ 2119488 h 2371778"/>
              <a:gd name="connsiteX7" fmla="*/ 533318 w 2473563"/>
              <a:gd name="connsiteY7" fmla="*/ 2371778 h 2371778"/>
              <a:gd name="connsiteX8" fmla="*/ 0 w 2473563"/>
              <a:gd name="connsiteY8" fmla="*/ 1490529 h 2371778"/>
              <a:gd name="connsiteX0" fmla="*/ 0 w 2369260"/>
              <a:gd name="connsiteY0" fmla="*/ 1364044 h 2245293"/>
              <a:gd name="connsiteX1" fmla="*/ 220547 w 2369260"/>
              <a:gd name="connsiteY1" fmla="*/ 1188421 h 2245293"/>
              <a:gd name="connsiteX2" fmla="*/ 426064 w 2369260"/>
              <a:gd name="connsiteY2" fmla="*/ 1224164 h 2245293"/>
              <a:gd name="connsiteX3" fmla="*/ 670300 w 2369260"/>
              <a:gd name="connsiteY3" fmla="*/ 1664981 h 2245293"/>
              <a:gd name="connsiteX4" fmla="*/ 2308478 w 2369260"/>
              <a:gd name="connsiteY4" fmla="*/ 0 h 2245293"/>
              <a:gd name="connsiteX5" fmla="*/ 2369260 w 2369260"/>
              <a:gd name="connsiteY5" fmla="*/ 79096 h 2245293"/>
              <a:gd name="connsiteX6" fmla="*/ 863573 w 2369260"/>
              <a:gd name="connsiteY6" fmla="*/ 1993003 h 2245293"/>
              <a:gd name="connsiteX7" fmla="*/ 533318 w 2369260"/>
              <a:gd name="connsiteY7" fmla="*/ 2245293 h 2245293"/>
              <a:gd name="connsiteX8" fmla="*/ 0 w 2369260"/>
              <a:gd name="connsiteY8" fmla="*/ 1364044 h 2245293"/>
              <a:gd name="connsiteX0" fmla="*/ 0 w 2369260"/>
              <a:gd name="connsiteY0" fmla="*/ 1364044 h 2245293"/>
              <a:gd name="connsiteX1" fmla="*/ 220547 w 2369260"/>
              <a:gd name="connsiteY1" fmla="*/ 1188421 h 2245293"/>
              <a:gd name="connsiteX2" fmla="*/ 426064 w 2369260"/>
              <a:gd name="connsiteY2" fmla="*/ 1224164 h 2245293"/>
              <a:gd name="connsiteX3" fmla="*/ 670300 w 2369260"/>
              <a:gd name="connsiteY3" fmla="*/ 1664981 h 2245293"/>
              <a:gd name="connsiteX4" fmla="*/ 2308478 w 2369260"/>
              <a:gd name="connsiteY4" fmla="*/ 0 h 2245293"/>
              <a:gd name="connsiteX5" fmla="*/ 2369260 w 2369260"/>
              <a:gd name="connsiteY5" fmla="*/ 79096 h 2245293"/>
              <a:gd name="connsiteX6" fmla="*/ 863573 w 2369260"/>
              <a:gd name="connsiteY6" fmla="*/ 1993003 h 2245293"/>
              <a:gd name="connsiteX7" fmla="*/ 533318 w 2369260"/>
              <a:gd name="connsiteY7" fmla="*/ 2245293 h 2245293"/>
              <a:gd name="connsiteX8" fmla="*/ 0 w 2369260"/>
              <a:gd name="connsiteY8" fmla="*/ 1364044 h 2245293"/>
              <a:gd name="connsiteX0" fmla="*/ 0 w 2369260"/>
              <a:gd name="connsiteY0" fmla="*/ 1364044 h 2245293"/>
              <a:gd name="connsiteX1" fmla="*/ 220547 w 2369260"/>
              <a:gd name="connsiteY1" fmla="*/ 1188421 h 2245293"/>
              <a:gd name="connsiteX2" fmla="*/ 426064 w 2369260"/>
              <a:gd name="connsiteY2" fmla="*/ 1224164 h 2245293"/>
              <a:gd name="connsiteX3" fmla="*/ 670300 w 2369260"/>
              <a:gd name="connsiteY3" fmla="*/ 1664981 h 2245293"/>
              <a:gd name="connsiteX4" fmla="*/ 2308478 w 2369260"/>
              <a:gd name="connsiteY4" fmla="*/ 0 h 2245293"/>
              <a:gd name="connsiteX5" fmla="*/ 2369260 w 2369260"/>
              <a:gd name="connsiteY5" fmla="*/ 79096 h 2245293"/>
              <a:gd name="connsiteX6" fmla="*/ 863573 w 2369260"/>
              <a:gd name="connsiteY6" fmla="*/ 1993003 h 2245293"/>
              <a:gd name="connsiteX7" fmla="*/ 533318 w 2369260"/>
              <a:gd name="connsiteY7" fmla="*/ 2245293 h 2245293"/>
              <a:gd name="connsiteX8" fmla="*/ 0 w 2369260"/>
              <a:gd name="connsiteY8" fmla="*/ 1364044 h 22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9260" h="2245293">
                <a:moveTo>
                  <a:pt x="0" y="1364044"/>
                </a:moveTo>
                <a:cubicBezTo>
                  <a:pt x="60609" y="1287633"/>
                  <a:pt x="133131" y="1229090"/>
                  <a:pt x="220547" y="1188421"/>
                </a:cubicBezTo>
                <a:cubicBezTo>
                  <a:pt x="318838" y="1149701"/>
                  <a:pt x="378407" y="1170551"/>
                  <a:pt x="426064" y="1224164"/>
                </a:cubicBezTo>
                <a:cubicBezTo>
                  <a:pt x="532793" y="1320966"/>
                  <a:pt x="632370" y="1562939"/>
                  <a:pt x="670300" y="1664981"/>
                </a:cubicBezTo>
                <a:cubicBezTo>
                  <a:pt x="1058994" y="1012690"/>
                  <a:pt x="1801930" y="245450"/>
                  <a:pt x="2308478" y="0"/>
                </a:cubicBezTo>
                <a:cubicBezTo>
                  <a:pt x="2320594" y="19636"/>
                  <a:pt x="2315702" y="25419"/>
                  <a:pt x="2369260" y="79096"/>
                </a:cubicBezTo>
                <a:cubicBezTo>
                  <a:pt x="1766231" y="516278"/>
                  <a:pt x="1212926" y="1313625"/>
                  <a:pt x="863573" y="1993003"/>
                </a:cubicBezTo>
                <a:cubicBezTo>
                  <a:pt x="735617" y="2059229"/>
                  <a:pt x="616596" y="2140346"/>
                  <a:pt x="533318" y="2245293"/>
                </a:cubicBezTo>
                <a:cubicBezTo>
                  <a:pt x="406180" y="1899915"/>
                  <a:pt x="243299" y="1432421"/>
                  <a:pt x="0" y="136404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941888" y="6308725"/>
            <a:ext cx="363537" cy="314325"/>
          </a:xfrm>
          <a:custGeom>
            <a:avLst/>
            <a:gdLst>
              <a:gd name="connsiteX0" fmla="*/ 0 w 1512168"/>
              <a:gd name="connsiteY0" fmla="*/ 0 h 1368152"/>
              <a:gd name="connsiteX1" fmla="*/ 1512168 w 1512168"/>
              <a:gd name="connsiteY1" fmla="*/ 0 h 1368152"/>
              <a:gd name="connsiteX2" fmla="*/ 1512168 w 1512168"/>
              <a:gd name="connsiteY2" fmla="*/ 1368152 h 1368152"/>
              <a:gd name="connsiteX3" fmla="*/ 0 w 1512168"/>
              <a:gd name="connsiteY3" fmla="*/ 1368152 h 1368152"/>
              <a:gd name="connsiteX4" fmla="*/ 0 w 1512168"/>
              <a:gd name="connsiteY4" fmla="*/ 0 h 1368152"/>
              <a:gd name="connsiteX0" fmla="*/ 0 w 1512168"/>
              <a:gd name="connsiteY0" fmla="*/ 0 h 1584176"/>
              <a:gd name="connsiteX1" fmla="*/ 1512168 w 1512168"/>
              <a:gd name="connsiteY1" fmla="*/ 0 h 1584176"/>
              <a:gd name="connsiteX2" fmla="*/ 1512168 w 1512168"/>
              <a:gd name="connsiteY2" fmla="*/ 1368152 h 1584176"/>
              <a:gd name="connsiteX3" fmla="*/ 432048 w 1512168"/>
              <a:gd name="connsiteY3" fmla="*/ 1584176 h 1584176"/>
              <a:gd name="connsiteX4" fmla="*/ 0 w 1512168"/>
              <a:gd name="connsiteY4" fmla="*/ 0 h 1584176"/>
              <a:gd name="connsiteX0" fmla="*/ 0 w 1512168"/>
              <a:gd name="connsiteY0" fmla="*/ 0 h 1584176"/>
              <a:gd name="connsiteX1" fmla="*/ 1512168 w 1512168"/>
              <a:gd name="connsiteY1" fmla="*/ 0 h 1584176"/>
              <a:gd name="connsiteX2" fmla="*/ 792088 w 1512168"/>
              <a:gd name="connsiteY2" fmla="*/ 1296144 h 1584176"/>
              <a:gd name="connsiteX3" fmla="*/ 432048 w 1512168"/>
              <a:gd name="connsiteY3" fmla="*/ 1584176 h 1584176"/>
              <a:gd name="connsiteX4" fmla="*/ 0 w 1512168"/>
              <a:gd name="connsiteY4" fmla="*/ 0 h 1584176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92088 w 2232248"/>
              <a:gd name="connsiteY2" fmla="*/ 1872208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62303 w 2232248"/>
              <a:gd name="connsiteY2" fmla="*/ 1907950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62303 w 2232248"/>
              <a:gd name="connsiteY2" fmla="*/ 1907950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2232248 w 2232248"/>
              <a:gd name="connsiteY1" fmla="*/ 0 h 2160240"/>
              <a:gd name="connsiteX2" fmla="*/ 762303 w 2232248"/>
              <a:gd name="connsiteY2" fmla="*/ 1907950 h 2160240"/>
              <a:gd name="connsiteX3" fmla="*/ 432048 w 2232248"/>
              <a:gd name="connsiteY3" fmla="*/ 2160240 h 2160240"/>
              <a:gd name="connsiteX4" fmla="*/ 0 w 2232248"/>
              <a:gd name="connsiteY4" fmla="*/ 576064 h 2160240"/>
              <a:gd name="connsiteX0" fmla="*/ 0 w 2232248"/>
              <a:gd name="connsiteY0" fmla="*/ 576064 h 2160240"/>
              <a:gd name="connsiteX1" fmla="*/ 372450 w 2232248"/>
              <a:gd name="connsiteY1" fmla="*/ 477883 h 2160240"/>
              <a:gd name="connsiteX2" fmla="*/ 2232248 w 2232248"/>
              <a:gd name="connsiteY2" fmla="*/ 0 h 2160240"/>
              <a:gd name="connsiteX3" fmla="*/ 762303 w 2232248"/>
              <a:gd name="connsiteY3" fmla="*/ 1907950 h 2160240"/>
              <a:gd name="connsiteX4" fmla="*/ 432048 w 2232248"/>
              <a:gd name="connsiteY4" fmla="*/ 2160240 h 2160240"/>
              <a:gd name="connsiteX5" fmla="*/ 0 w 2232248"/>
              <a:gd name="connsiteY5" fmla="*/ 576064 h 2160240"/>
              <a:gd name="connsiteX0" fmla="*/ 0 w 2324582"/>
              <a:gd name="connsiteY0" fmla="*/ 1276012 h 2160240"/>
              <a:gd name="connsiteX1" fmla="*/ 464784 w 2324582"/>
              <a:gd name="connsiteY1" fmla="*/ 477883 h 2160240"/>
              <a:gd name="connsiteX2" fmla="*/ 2324582 w 2324582"/>
              <a:gd name="connsiteY2" fmla="*/ 0 h 2160240"/>
              <a:gd name="connsiteX3" fmla="*/ 854637 w 2324582"/>
              <a:gd name="connsiteY3" fmla="*/ 1907950 h 2160240"/>
              <a:gd name="connsiteX4" fmla="*/ 524382 w 2324582"/>
              <a:gd name="connsiteY4" fmla="*/ 2160240 h 2160240"/>
              <a:gd name="connsiteX5" fmla="*/ 0 w 2324582"/>
              <a:gd name="connsiteY5" fmla="*/ 1276012 h 2160240"/>
              <a:gd name="connsiteX0" fmla="*/ 0 w 2324582"/>
              <a:gd name="connsiteY0" fmla="*/ 1276012 h 2160240"/>
              <a:gd name="connsiteX1" fmla="*/ 464784 w 2324582"/>
              <a:gd name="connsiteY1" fmla="*/ 477883 h 2160240"/>
              <a:gd name="connsiteX2" fmla="*/ 2324582 w 2324582"/>
              <a:gd name="connsiteY2" fmla="*/ 0 h 2160240"/>
              <a:gd name="connsiteX3" fmla="*/ 854637 w 2324582"/>
              <a:gd name="connsiteY3" fmla="*/ 1907950 h 2160240"/>
              <a:gd name="connsiteX4" fmla="*/ 524382 w 2324582"/>
              <a:gd name="connsiteY4" fmla="*/ 2160240 h 2160240"/>
              <a:gd name="connsiteX5" fmla="*/ 0 w 2324582"/>
              <a:gd name="connsiteY5" fmla="*/ 1276012 h 2160240"/>
              <a:gd name="connsiteX0" fmla="*/ 0 w 2333518"/>
              <a:gd name="connsiteY0" fmla="*/ 1278991 h 2160240"/>
              <a:gd name="connsiteX1" fmla="*/ 473720 w 2333518"/>
              <a:gd name="connsiteY1" fmla="*/ 477883 h 2160240"/>
              <a:gd name="connsiteX2" fmla="*/ 2333518 w 2333518"/>
              <a:gd name="connsiteY2" fmla="*/ 0 h 2160240"/>
              <a:gd name="connsiteX3" fmla="*/ 863573 w 2333518"/>
              <a:gd name="connsiteY3" fmla="*/ 1907950 h 2160240"/>
              <a:gd name="connsiteX4" fmla="*/ 533318 w 2333518"/>
              <a:gd name="connsiteY4" fmla="*/ 2160240 h 2160240"/>
              <a:gd name="connsiteX5" fmla="*/ 0 w 2333518"/>
              <a:gd name="connsiteY5" fmla="*/ 1278991 h 2160240"/>
              <a:gd name="connsiteX0" fmla="*/ 0 w 2333518"/>
              <a:gd name="connsiteY0" fmla="*/ 1278991 h 2160240"/>
              <a:gd name="connsiteX1" fmla="*/ 473720 w 2333518"/>
              <a:gd name="connsiteY1" fmla="*/ 477883 h 2160240"/>
              <a:gd name="connsiteX2" fmla="*/ 2333518 w 2333518"/>
              <a:gd name="connsiteY2" fmla="*/ 0 h 2160240"/>
              <a:gd name="connsiteX3" fmla="*/ 863573 w 2333518"/>
              <a:gd name="connsiteY3" fmla="*/ 1907950 h 2160240"/>
              <a:gd name="connsiteX4" fmla="*/ 533318 w 2333518"/>
              <a:gd name="connsiteY4" fmla="*/ 2160240 h 2160240"/>
              <a:gd name="connsiteX5" fmla="*/ 0 w 2333518"/>
              <a:gd name="connsiteY5" fmla="*/ 1278991 h 2160240"/>
              <a:gd name="connsiteX0" fmla="*/ 0 w 2333518"/>
              <a:gd name="connsiteY0" fmla="*/ 1278991 h 2160240"/>
              <a:gd name="connsiteX1" fmla="*/ 223526 w 2333518"/>
              <a:gd name="connsiteY1" fmla="*/ 1115282 h 2160240"/>
              <a:gd name="connsiteX2" fmla="*/ 2333518 w 2333518"/>
              <a:gd name="connsiteY2" fmla="*/ 0 h 2160240"/>
              <a:gd name="connsiteX3" fmla="*/ 863573 w 2333518"/>
              <a:gd name="connsiteY3" fmla="*/ 1907950 h 2160240"/>
              <a:gd name="connsiteX4" fmla="*/ 533318 w 2333518"/>
              <a:gd name="connsiteY4" fmla="*/ 2160240 h 2160240"/>
              <a:gd name="connsiteX5" fmla="*/ 0 w 2333518"/>
              <a:gd name="connsiteY5" fmla="*/ 1278991 h 2160240"/>
              <a:gd name="connsiteX0" fmla="*/ 0 w 2333518"/>
              <a:gd name="connsiteY0" fmla="*/ 1278991 h 2160240"/>
              <a:gd name="connsiteX1" fmla="*/ 223526 w 2333518"/>
              <a:gd name="connsiteY1" fmla="*/ 1115282 h 2160240"/>
              <a:gd name="connsiteX2" fmla="*/ 455849 w 2333518"/>
              <a:gd name="connsiteY2" fmla="*/ 99912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3526 w 2333518"/>
              <a:gd name="connsiteY1" fmla="*/ 1115282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17569 w 2333518"/>
              <a:gd name="connsiteY1" fmla="*/ 1112304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17569 w 2333518"/>
              <a:gd name="connsiteY1" fmla="*/ 1112304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17569 w 2333518"/>
              <a:gd name="connsiteY1" fmla="*/ 1112304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33518"/>
              <a:gd name="connsiteY0" fmla="*/ 1278991 h 2160240"/>
              <a:gd name="connsiteX1" fmla="*/ 220547 w 2333518"/>
              <a:gd name="connsiteY1" fmla="*/ 1103368 h 2160240"/>
              <a:gd name="connsiteX2" fmla="*/ 426064 w 2333518"/>
              <a:gd name="connsiteY2" fmla="*/ 1139111 h 2160240"/>
              <a:gd name="connsiteX3" fmla="*/ 2333518 w 2333518"/>
              <a:gd name="connsiteY3" fmla="*/ 0 h 2160240"/>
              <a:gd name="connsiteX4" fmla="*/ 863573 w 2333518"/>
              <a:gd name="connsiteY4" fmla="*/ 1907950 h 2160240"/>
              <a:gd name="connsiteX5" fmla="*/ 533318 w 2333518"/>
              <a:gd name="connsiteY5" fmla="*/ 2160240 h 2160240"/>
              <a:gd name="connsiteX6" fmla="*/ 0 w 2333518"/>
              <a:gd name="connsiteY6" fmla="*/ 1278991 h 2160240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1093248 w 2371797"/>
              <a:gd name="connsiteY3" fmla="*/ 902384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66149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81041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81041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371797"/>
              <a:gd name="connsiteY0" fmla="*/ 1480104 h 2361353"/>
              <a:gd name="connsiteX1" fmla="*/ 220547 w 2371797"/>
              <a:gd name="connsiteY1" fmla="*/ 1304481 h 2361353"/>
              <a:gd name="connsiteX2" fmla="*/ 426064 w 2371797"/>
              <a:gd name="connsiteY2" fmla="*/ 1340224 h 2361353"/>
              <a:gd name="connsiteX3" fmla="*/ 670300 w 2371797"/>
              <a:gd name="connsiteY3" fmla="*/ 1781041 h 2361353"/>
              <a:gd name="connsiteX4" fmla="*/ 2333518 w 2371797"/>
              <a:gd name="connsiteY4" fmla="*/ 201113 h 2361353"/>
              <a:gd name="connsiteX5" fmla="*/ 863573 w 2371797"/>
              <a:gd name="connsiteY5" fmla="*/ 2109063 h 2361353"/>
              <a:gd name="connsiteX6" fmla="*/ 533318 w 2371797"/>
              <a:gd name="connsiteY6" fmla="*/ 2361353 h 2361353"/>
              <a:gd name="connsiteX7" fmla="*/ 0 w 2371797"/>
              <a:gd name="connsiteY7" fmla="*/ 1480104 h 2361353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489389 w 2437821"/>
              <a:gd name="connsiteY4" fmla="*/ 880046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1665121 w 2437821"/>
              <a:gd name="connsiteY4" fmla="*/ 349873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5499 w 2437821"/>
              <a:gd name="connsiteY4" fmla="*/ 108614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5499 w 2437821"/>
              <a:gd name="connsiteY4" fmla="*/ 108614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5499 w 2437821"/>
              <a:gd name="connsiteY4" fmla="*/ 108614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8478 w 2437821"/>
              <a:gd name="connsiteY4" fmla="*/ 120528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37821"/>
              <a:gd name="connsiteY0" fmla="*/ 1484572 h 2365821"/>
              <a:gd name="connsiteX1" fmla="*/ 220547 w 2437821"/>
              <a:gd name="connsiteY1" fmla="*/ 1308949 h 2365821"/>
              <a:gd name="connsiteX2" fmla="*/ 426064 w 2437821"/>
              <a:gd name="connsiteY2" fmla="*/ 1344692 h 2365821"/>
              <a:gd name="connsiteX3" fmla="*/ 670300 w 2437821"/>
              <a:gd name="connsiteY3" fmla="*/ 1785509 h 2365821"/>
              <a:gd name="connsiteX4" fmla="*/ 2308478 w 2437821"/>
              <a:gd name="connsiteY4" fmla="*/ 120528 h 2365821"/>
              <a:gd name="connsiteX5" fmla="*/ 2333518 w 2437821"/>
              <a:gd name="connsiteY5" fmla="*/ 205581 h 2365821"/>
              <a:gd name="connsiteX6" fmla="*/ 863573 w 2437821"/>
              <a:gd name="connsiteY6" fmla="*/ 2113531 h 2365821"/>
              <a:gd name="connsiteX7" fmla="*/ 533318 w 2437821"/>
              <a:gd name="connsiteY7" fmla="*/ 2365821 h 2365821"/>
              <a:gd name="connsiteX8" fmla="*/ 0 w 2437821"/>
              <a:gd name="connsiteY8" fmla="*/ 1484572 h 2365821"/>
              <a:gd name="connsiteX0" fmla="*/ 0 w 2473563"/>
              <a:gd name="connsiteY0" fmla="*/ 1490529 h 2371778"/>
              <a:gd name="connsiteX1" fmla="*/ 220547 w 2473563"/>
              <a:gd name="connsiteY1" fmla="*/ 1314906 h 2371778"/>
              <a:gd name="connsiteX2" fmla="*/ 426064 w 2473563"/>
              <a:gd name="connsiteY2" fmla="*/ 1350649 h 2371778"/>
              <a:gd name="connsiteX3" fmla="*/ 670300 w 2473563"/>
              <a:gd name="connsiteY3" fmla="*/ 1791466 h 2371778"/>
              <a:gd name="connsiteX4" fmla="*/ 2308478 w 2473563"/>
              <a:gd name="connsiteY4" fmla="*/ 126485 h 2371778"/>
              <a:gd name="connsiteX5" fmla="*/ 2369260 w 2473563"/>
              <a:gd name="connsiteY5" fmla="*/ 205581 h 2371778"/>
              <a:gd name="connsiteX6" fmla="*/ 863573 w 2473563"/>
              <a:gd name="connsiteY6" fmla="*/ 2119488 h 2371778"/>
              <a:gd name="connsiteX7" fmla="*/ 533318 w 2473563"/>
              <a:gd name="connsiteY7" fmla="*/ 2371778 h 2371778"/>
              <a:gd name="connsiteX8" fmla="*/ 0 w 2473563"/>
              <a:gd name="connsiteY8" fmla="*/ 1490529 h 2371778"/>
              <a:gd name="connsiteX0" fmla="*/ 0 w 2473563"/>
              <a:gd name="connsiteY0" fmla="*/ 1490529 h 2371778"/>
              <a:gd name="connsiteX1" fmla="*/ 220547 w 2473563"/>
              <a:gd name="connsiteY1" fmla="*/ 1314906 h 2371778"/>
              <a:gd name="connsiteX2" fmla="*/ 426064 w 2473563"/>
              <a:gd name="connsiteY2" fmla="*/ 1350649 h 2371778"/>
              <a:gd name="connsiteX3" fmla="*/ 670300 w 2473563"/>
              <a:gd name="connsiteY3" fmla="*/ 1791466 h 2371778"/>
              <a:gd name="connsiteX4" fmla="*/ 2308478 w 2473563"/>
              <a:gd name="connsiteY4" fmla="*/ 126485 h 2371778"/>
              <a:gd name="connsiteX5" fmla="*/ 2369260 w 2473563"/>
              <a:gd name="connsiteY5" fmla="*/ 205581 h 2371778"/>
              <a:gd name="connsiteX6" fmla="*/ 863573 w 2473563"/>
              <a:gd name="connsiteY6" fmla="*/ 2119488 h 2371778"/>
              <a:gd name="connsiteX7" fmla="*/ 533318 w 2473563"/>
              <a:gd name="connsiteY7" fmla="*/ 2371778 h 2371778"/>
              <a:gd name="connsiteX8" fmla="*/ 0 w 2473563"/>
              <a:gd name="connsiteY8" fmla="*/ 1490529 h 2371778"/>
              <a:gd name="connsiteX0" fmla="*/ 0 w 2369260"/>
              <a:gd name="connsiteY0" fmla="*/ 1364044 h 2245293"/>
              <a:gd name="connsiteX1" fmla="*/ 220547 w 2369260"/>
              <a:gd name="connsiteY1" fmla="*/ 1188421 h 2245293"/>
              <a:gd name="connsiteX2" fmla="*/ 426064 w 2369260"/>
              <a:gd name="connsiteY2" fmla="*/ 1224164 h 2245293"/>
              <a:gd name="connsiteX3" fmla="*/ 670300 w 2369260"/>
              <a:gd name="connsiteY3" fmla="*/ 1664981 h 2245293"/>
              <a:gd name="connsiteX4" fmla="*/ 2308478 w 2369260"/>
              <a:gd name="connsiteY4" fmla="*/ 0 h 2245293"/>
              <a:gd name="connsiteX5" fmla="*/ 2369260 w 2369260"/>
              <a:gd name="connsiteY5" fmla="*/ 79096 h 2245293"/>
              <a:gd name="connsiteX6" fmla="*/ 863573 w 2369260"/>
              <a:gd name="connsiteY6" fmla="*/ 1993003 h 2245293"/>
              <a:gd name="connsiteX7" fmla="*/ 533318 w 2369260"/>
              <a:gd name="connsiteY7" fmla="*/ 2245293 h 2245293"/>
              <a:gd name="connsiteX8" fmla="*/ 0 w 2369260"/>
              <a:gd name="connsiteY8" fmla="*/ 1364044 h 2245293"/>
              <a:gd name="connsiteX0" fmla="*/ 0 w 2369260"/>
              <a:gd name="connsiteY0" fmla="*/ 1364044 h 2245293"/>
              <a:gd name="connsiteX1" fmla="*/ 220547 w 2369260"/>
              <a:gd name="connsiteY1" fmla="*/ 1188421 h 2245293"/>
              <a:gd name="connsiteX2" fmla="*/ 426064 w 2369260"/>
              <a:gd name="connsiteY2" fmla="*/ 1224164 h 2245293"/>
              <a:gd name="connsiteX3" fmla="*/ 670300 w 2369260"/>
              <a:gd name="connsiteY3" fmla="*/ 1664981 h 2245293"/>
              <a:gd name="connsiteX4" fmla="*/ 2308478 w 2369260"/>
              <a:gd name="connsiteY4" fmla="*/ 0 h 2245293"/>
              <a:gd name="connsiteX5" fmla="*/ 2369260 w 2369260"/>
              <a:gd name="connsiteY5" fmla="*/ 79096 h 2245293"/>
              <a:gd name="connsiteX6" fmla="*/ 863573 w 2369260"/>
              <a:gd name="connsiteY6" fmla="*/ 1993003 h 2245293"/>
              <a:gd name="connsiteX7" fmla="*/ 533318 w 2369260"/>
              <a:gd name="connsiteY7" fmla="*/ 2245293 h 2245293"/>
              <a:gd name="connsiteX8" fmla="*/ 0 w 2369260"/>
              <a:gd name="connsiteY8" fmla="*/ 1364044 h 2245293"/>
              <a:gd name="connsiteX0" fmla="*/ 0 w 2369260"/>
              <a:gd name="connsiteY0" fmla="*/ 1364044 h 2245293"/>
              <a:gd name="connsiteX1" fmla="*/ 220547 w 2369260"/>
              <a:gd name="connsiteY1" fmla="*/ 1188421 h 2245293"/>
              <a:gd name="connsiteX2" fmla="*/ 426064 w 2369260"/>
              <a:gd name="connsiteY2" fmla="*/ 1224164 h 2245293"/>
              <a:gd name="connsiteX3" fmla="*/ 670300 w 2369260"/>
              <a:gd name="connsiteY3" fmla="*/ 1664981 h 2245293"/>
              <a:gd name="connsiteX4" fmla="*/ 2308478 w 2369260"/>
              <a:gd name="connsiteY4" fmla="*/ 0 h 2245293"/>
              <a:gd name="connsiteX5" fmla="*/ 2369260 w 2369260"/>
              <a:gd name="connsiteY5" fmla="*/ 79096 h 2245293"/>
              <a:gd name="connsiteX6" fmla="*/ 863573 w 2369260"/>
              <a:gd name="connsiteY6" fmla="*/ 1993003 h 2245293"/>
              <a:gd name="connsiteX7" fmla="*/ 533318 w 2369260"/>
              <a:gd name="connsiteY7" fmla="*/ 2245293 h 2245293"/>
              <a:gd name="connsiteX8" fmla="*/ 0 w 2369260"/>
              <a:gd name="connsiteY8" fmla="*/ 1364044 h 22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9260" h="2245293">
                <a:moveTo>
                  <a:pt x="0" y="1364044"/>
                </a:moveTo>
                <a:cubicBezTo>
                  <a:pt x="60609" y="1287633"/>
                  <a:pt x="133131" y="1229090"/>
                  <a:pt x="220547" y="1188421"/>
                </a:cubicBezTo>
                <a:cubicBezTo>
                  <a:pt x="318838" y="1149701"/>
                  <a:pt x="378407" y="1170551"/>
                  <a:pt x="426064" y="1224164"/>
                </a:cubicBezTo>
                <a:cubicBezTo>
                  <a:pt x="532793" y="1320966"/>
                  <a:pt x="632370" y="1562939"/>
                  <a:pt x="670300" y="1664981"/>
                </a:cubicBezTo>
                <a:cubicBezTo>
                  <a:pt x="1058994" y="1012690"/>
                  <a:pt x="1801930" y="245450"/>
                  <a:pt x="2308478" y="0"/>
                </a:cubicBezTo>
                <a:cubicBezTo>
                  <a:pt x="2320594" y="19636"/>
                  <a:pt x="2315702" y="25419"/>
                  <a:pt x="2369260" y="79096"/>
                </a:cubicBezTo>
                <a:cubicBezTo>
                  <a:pt x="1766231" y="516278"/>
                  <a:pt x="1212926" y="1313625"/>
                  <a:pt x="863573" y="1993003"/>
                </a:cubicBezTo>
                <a:cubicBezTo>
                  <a:pt x="735617" y="2059229"/>
                  <a:pt x="616596" y="2140346"/>
                  <a:pt x="533318" y="2245293"/>
                </a:cubicBezTo>
                <a:cubicBezTo>
                  <a:pt x="406180" y="1899915"/>
                  <a:pt x="243299" y="1432421"/>
                  <a:pt x="0" y="136404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87338" y="2192338"/>
            <a:ext cx="158750" cy="15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87338" y="3154363"/>
            <a:ext cx="158750" cy="15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87338" y="3821113"/>
            <a:ext cx="158750" cy="16033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389688" y="2139950"/>
            <a:ext cx="158750" cy="16033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389688" y="3157538"/>
            <a:ext cx="158750" cy="16033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389688" y="3844925"/>
            <a:ext cx="158750" cy="16033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403" name="Рисунок 39" descr="еда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4043363"/>
            <a:ext cx="17907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33" grpId="0" autoUpdateAnimBg="0"/>
      <p:bldP spid="1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8"/>
          <p:cNvSpPr/>
          <p:nvPr/>
        </p:nvSpPr>
        <p:spPr>
          <a:xfrm>
            <a:off x="269875" y="2041525"/>
            <a:ext cx="2349500" cy="3722688"/>
          </a:xfrm>
          <a:prstGeom prst="roundRect">
            <a:avLst>
              <a:gd name="adj" fmla="val 8692"/>
            </a:avLst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715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169863"/>
            <a:ext cx="3671888" cy="765175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БЕЛКИ</a:t>
            </a:r>
          </a:p>
        </p:txBody>
      </p:sp>
      <p:sp>
        <p:nvSpPr>
          <p:cNvPr id="16388" name="Прямоугольник 8"/>
          <p:cNvSpPr>
            <a:spLocks noChangeArrowheads="1"/>
          </p:cNvSpPr>
          <p:nvPr/>
        </p:nvSpPr>
        <p:spPr bwMode="auto">
          <a:xfrm>
            <a:off x="1274763" y="6208713"/>
            <a:ext cx="66960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i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i="1">
                <a:solidFill>
                  <a:schemeClr val="bg1"/>
                </a:solidFill>
                <a:latin typeface="Arial" charset="0"/>
              </a:rPr>
              <a:t>N.B.! </a:t>
            </a:r>
            <a:r>
              <a:rPr lang="ru-RU" b="1" i="1">
                <a:solidFill>
                  <a:schemeClr val="bg1"/>
                </a:solidFill>
                <a:latin typeface="Arial" charset="0"/>
              </a:rPr>
              <a:t>Единовременно усваивается только 30 гр белка (лишнее подвергается гниению в кишечнике).</a:t>
            </a:r>
            <a:endParaRPr 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269875" y="2003425"/>
            <a:ext cx="2627313" cy="39893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i="1">
                <a:solidFill>
                  <a:srgbClr val="FF0000"/>
                </a:solidFill>
                <a:latin typeface="Arial" charset="0"/>
              </a:rPr>
              <a:t>1 единица – 6г.</a:t>
            </a:r>
          </a:p>
          <a:p>
            <a:r>
              <a:rPr lang="ru-RU" sz="1600" b="1">
                <a:solidFill>
                  <a:srgbClr val="800000"/>
                </a:solidFill>
                <a:latin typeface="Arial" charset="0"/>
              </a:rPr>
              <a:t>25г</a:t>
            </a:r>
            <a:r>
              <a:rPr lang="ru-RU" sz="1600" b="1">
                <a:latin typeface="Arial" charset="0"/>
              </a:rPr>
              <a:t> отварного или жареного мяса, птицы</a:t>
            </a:r>
          </a:p>
          <a:p>
            <a:r>
              <a:rPr lang="ru-RU" sz="1600" b="1">
                <a:solidFill>
                  <a:srgbClr val="800000"/>
                </a:solidFill>
                <a:latin typeface="Arial" charset="0"/>
              </a:rPr>
              <a:t>30г</a:t>
            </a:r>
            <a:r>
              <a:rPr lang="ru-RU" sz="1600" b="1">
                <a:latin typeface="Arial" charset="0"/>
              </a:rPr>
              <a:t> рыбы</a:t>
            </a:r>
          </a:p>
          <a:p>
            <a:r>
              <a:rPr lang="ru-RU" sz="1600" b="1">
                <a:solidFill>
                  <a:srgbClr val="800000"/>
                </a:solidFill>
                <a:latin typeface="Arial" charset="0"/>
              </a:rPr>
              <a:t>25г</a:t>
            </a:r>
            <a:r>
              <a:rPr lang="ru-RU" sz="1600" b="1">
                <a:latin typeface="Arial" charset="0"/>
              </a:rPr>
              <a:t> морепродуктов </a:t>
            </a:r>
          </a:p>
          <a:p>
            <a:r>
              <a:rPr lang="ru-RU" sz="1600" b="1">
                <a:solidFill>
                  <a:srgbClr val="800000"/>
                </a:solidFill>
                <a:latin typeface="Arial" charset="0"/>
              </a:rPr>
              <a:t>45г</a:t>
            </a:r>
            <a:r>
              <a:rPr lang="ru-RU" sz="1600" b="1">
                <a:latin typeface="Arial" charset="0"/>
              </a:rPr>
              <a:t> котлет (мясо, птица)</a:t>
            </a:r>
          </a:p>
          <a:p>
            <a:r>
              <a:rPr lang="ru-RU" sz="1600" b="1">
                <a:solidFill>
                  <a:srgbClr val="800000"/>
                </a:solidFill>
                <a:latin typeface="Arial" charset="0"/>
              </a:rPr>
              <a:t>25г</a:t>
            </a:r>
            <a:r>
              <a:rPr lang="ru-RU" sz="1600" b="1">
                <a:latin typeface="Arial" charset="0"/>
              </a:rPr>
              <a:t> твердого сыра</a:t>
            </a:r>
          </a:p>
          <a:p>
            <a:r>
              <a:rPr lang="ru-RU" sz="1600" b="1">
                <a:solidFill>
                  <a:srgbClr val="800000"/>
                </a:solidFill>
                <a:latin typeface="Arial" charset="0"/>
              </a:rPr>
              <a:t>200г</a:t>
            </a:r>
            <a:r>
              <a:rPr lang="ru-RU" sz="1600" b="1">
                <a:latin typeface="Arial" charset="0"/>
              </a:rPr>
              <a:t> бобовых</a:t>
            </a:r>
          </a:p>
          <a:p>
            <a:r>
              <a:rPr lang="ru-RU" sz="1600" b="1">
                <a:solidFill>
                  <a:srgbClr val="800000"/>
                </a:solidFill>
                <a:latin typeface="Arial" charset="0"/>
              </a:rPr>
              <a:t>1</a:t>
            </a:r>
            <a:r>
              <a:rPr lang="ru-RU" sz="1600" b="1">
                <a:latin typeface="Arial" charset="0"/>
              </a:rPr>
              <a:t> чашка молока</a:t>
            </a:r>
          </a:p>
          <a:p>
            <a:r>
              <a:rPr lang="ru-RU" sz="1600" b="1">
                <a:solidFill>
                  <a:srgbClr val="800000"/>
                </a:solidFill>
                <a:latin typeface="Arial" charset="0"/>
              </a:rPr>
              <a:t>30г</a:t>
            </a:r>
            <a:r>
              <a:rPr lang="ru-RU" sz="1600" b="1">
                <a:latin typeface="Arial" charset="0"/>
              </a:rPr>
              <a:t> нежирного творога</a:t>
            </a:r>
          </a:p>
          <a:p>
            <a:r>
              <a:rPr lang="ru-RU" sz="1600" b="1">
                <a:solidFill>
                  <a:srgbClr val="800000"/>
                </a:solidFill>
                <a:latin typeface="Arial" charset="0"/>
              </a:rPr>
              <a:t>200г</a:t>
            </a:r>
            <a:r>
              <a:rPr lang="ru-RU" sz="1600" b="1">
                <a:latin typeface="Arial" charset="0"/>
              </a:rPr>
              <a:t> мороженного или сметаны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7591" y="977462"/>
            <a:ext cx="2519916" cy="83814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БЕЛОК ВЫСОКОЙ БИОЛОГИЧЕСКОЙ ЦЕННОСТИ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981325" y="2141538"/>
            <a:ext cx="2757488" cy="3622675"/>
          </a:xfrm>
          <a:prstGeom prst="roundRect">
            <a:avLst>
              <a:gd name="adj" fmla="val 8692"/>
            </a:avLst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4" name="Прямоугольник 7"/>
          <p:cNvSpPr>
            <a:spLocks noChangeArrowheads="1"/>
          </p:cNvSpPr>
          <p:nvPr/>
        </p:nvSpPr>
        <p:spPr bwMode="auto">
          <a:xfrm>
            <a:off x="2981325" y="2378075"/>
            <a:ext cx="2757488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говядина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18,6г 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печень говяжья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17,9г 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свинина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11,4г  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баранина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20,0г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кура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18,2г  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яйца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12,7г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колбаса варёная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12,2г 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треска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17,5г 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навага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16,0г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молоко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2,8г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творог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14,0г</a:t>
            </a:r>
          </a:p>
          <a:p>
            <a:pPr>
              <a:lnSpc>
                <a:spcPct val="80000"/>
              </a:lnSpc>
            </a:pPr>
            <a:r>
              <a:rPr lang="ru-RU" b="1">
                <a:latin typeface="Arial" charset="0"/>
              </a:rPr>
              <a:t>сыр - 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19,5-31,0г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39965" y="977461"/>
            <a:ext cx="2993283" cy="83814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100 Г СЪЕДОБНОЙ ЧАСТИ ПРОДУКТА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48388" y="2003425"/>
            <a:ext cx="2762250" cy="2427288"/>
          </a:xfrm>
          <a:prstGeom prst="roundRect">
            <a:avLst>
              <a:gd name="adj" fmla="val 8692"/>
            </a:avLst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9" name="Прямоугольник 4"/>
          <p:cNvSpPr>
            <a:spLocks noChangeArrowheads="1"/>
          </p:cNvSpPr>
          <p:nvPr/>
        </p:nvSpPr>
        <p:spPr bwMode="auto">
          <a:xfrm>
            <a:off x="6169025" y="2141538"/>
            <a:ext cx="27416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rgbClr val="FF0000"/>
                </a:solidFill>
                <a:latin typeface="Verdana" pitchFamily="34" charset="0"/>
              </a:rPr>
              <a:t>1 единица – 2г.</a:t>
            </a:r>
          </a:p>
          <a:p>
            <a:r>
              <a:rPr lang="ru-RU" sz="1600" b="1">
                <a:solidFill>
                  <a:srgbClr val="800000"/>
                </a:solidFill>
                <a:latin typeface="Verdana" pitchFamily="34" charset="0"/>
              </a:rPr>
              <a:t>30г</a:t>
            </a:r>
            <a:r>
              <a:rPr lang="ru-RU" sz="1600" b="1">
                <a:latin typeface="Verdana" pitchFamily="34" charset="0"/>
              </a:rPr>
              <a:t> хлеба</a:t>
            </a:r>
          </a:p>
          <a:p>
            <a:r>
              <a:rPr lang="ru-RU" sz="1600" b="1">
                <a:solidFill>
                  <a:srgbClr val="800000"/>
                </a:solidFill>
                <a:latin typeface="Verdana" pitchFamily="34" charset="0"/>
              </a:rPr>
              <a:t>80г</a:t>
            </a:r>
            <a:r>
              <a:rPr lang="ru-RU" sz="1600" b="1">
                <a:latin typeface="Verdana" pitchFamily="34" charset="0"/>
              </a:rPr>
              <a:t> крупяной каши</a:t>
            </a:r>
          </a:p>
          <a:p>
            <a:r>
              <a:rPr lang="ru-RU" sz="1600" b="1">
                <a:solidFill>
                  <a:srgbClr val="800000"/>
                </a:solidFill>
                <a:latin typeface="Verdana" pitchFamily="34" charset="0"/>
              </a:rPr>
              <a:t>50г</a:t>
            </a:r>
            <a:r>
              <a:rPr lang="ru-RU" sz="1600" b="1">
                <a:latin typeface="Verdana" pitchFamily="34" charset="0"/>
              </a:rPr>
              <a:t> готовых макаронных изделий</a:t>
            </a:r>
          </a:p>
          <a:p>
            <a:r>
              <a:rPr lang="ru-RU" sz="1600" b="1">
                <a:solidFill>
                  <a:srgbClr val="800000"/>
                </a:solidFill>
                <a:latin typeface="Verdana" pitchFamily="34" charset="0"/>
              </a:rPr>
              <a:t>80г</a:t>
            </a:r>
            <a:r>
              <a:rPr lang="ru-RU" sz="1600" b="1">
                <a:latin typeface="Verdana" pitchFamily="34" charset="0"/>
              </a:rPr>
              <a:t> отварного риса</a:t>
            </a:r>
          </a:p>
          <a:p>
            <a:r>
              <a:rPr lang="ru-RU" sz="1600" b="1">
                <a:solidFill>
                  <a:srgbClr val="800000"/>
                </a:solidFill>
                <a:latin typeface="Verdana" pitchFamily="34" charset="0"/>
              </a:rPr>
              <a:t>100г</a:t>
            </a:r>
            <a:r>
              <a:rPr lang="ru-RU" sz="1600" b="1">
                <a:latin typeface="Verdana" pitchFamily="34" charset="0"/>
              </a:rPr>
              <a:t> сырых овощей</a:t>
            </a:r>
          </a:p>
          <a:p>
            <a:r>
              <a:rPr lang="ru-RU" sz="1600" b="1">
                <a:solidFill>
                  <a:srgbClr val="800000"/>
                </a:solidFill>
                <a:latin typeface="Verdana" pitchFamily="34" charset="0"/>
              </a:rPr>
              <a:t>120г</a:t>
            </a:r>
            <a:r>
              <a:rPr lang="ru-RU" sz="1600" b="1">
                <a:latin typeface="Verdana" pitchFamily="34" charset="0"/>
              </a:rPr>
              <a:t> готовых овощей 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967804" y="977462"/>
            <a:ext cx="3115340" cy="8641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БЕЛОК НИЗКОЙ БИОЛОГИЧЕСКОЙ ЦЕННОСТИ</a:t>
            </a:r>
          </a:p>
        </p:txBody>
      </p:sp>
      <p:pic>
        <p:nvPicPr>
          <p:cNvPr id="16403" name="Picture 10" descr="http://masterkok.com/sites/default/files/makaronnye_izdeliy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5180013"/>
            <a:ext cx="1995488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Рисунок 31" descr="белки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5111750"/>
            <a:ext cx="5449888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5" name="AutoShape 19" descr="9k="/>
          <p:cNvSpPr>
            <a:spLocks noChangeAspect="1" noChangeArrowheads="1"/>
          </p:cNvSpPr>
          <p:nvPr/>
        </p:nvSpPr>
        <p:spPr bwMode="auto">
          <a:xfrm>
            <a:off x="5741988" y="50228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406" name="Рисунок 35" descr="ед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5789613"/>
            <a:ext cx="17907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415925" y="736600"/>
            <a:ext cx="8253413" cy="2968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1" name="Picture 4" descr="C:\Питание\Food_Pyramid_is_a_nutrition_guide_for_all_paren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25538"/>
            <a:ext cx="5270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950" y="155575"/>
            <a:ext cx="81772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Пирамида дневного потребления</a:t>
            </a:r>
            <a:endParaRPr lang="ru-RU" sz="17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68300" y="693738"/>
            <a:ext cx="8301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b="1">
                <a:latin typeface="Arial" charset="0"/>
              </a:rPr>
              <a:t>(Удобно и легко оценивать рацион, когда запись вносится в дневник питания)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4575" y="1268413"/>
            <a:ext cx="31670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Жиры, масла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изредка, 2-3 ед. в день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750" y="2349500"/>
            <a:ext cx="2952750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Молочные продукты (молоко, йогурт и сыр)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2-3 ед. в день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950" y="4508500"/>
            <a:ext cx="208756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Хлеб, злаки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картофель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6-11 ед. в день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263" y="1268413"/>
            <a:ext cx="16557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Сладости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ограниченно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5963" y="2276475"/>
            <a:ext cx="29416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Мясо, птица, рыба, бобовые, яйца и орехи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2-3 ед. в день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2225" y="3573463"/>
            <a:ext cx="23050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Овощи, фрукты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5-8 ед. в день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452323" y="4964163"/>
            <a:ext cx="1368152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latin typeface="Trebuchet MS" pitchFamily="34" charset="0"/>
              </a:rPr>
              <a:t>Единица =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latin typeface="Trebuchet MS" pitchFamily="34" charset="0"/>
              </a:rPr>
              <a:t> порция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 flipV="1">
            <a:off x="0" y="5902325"/>
            <a:ext cx="9144000" cy="955675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24" name="TextBox 16"/>
          <p:cNvSpPr txBox="1">
            <a:spLocks noChangeArrowheads="1"/>
          </p:cNvSpPr>
          <p:nvPr/>
        </p:nvSpPr>
        <p:spPr bwMode="auto">
          <a:xfrm>
            <a:off x="0" y="5889625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>
                <a:solidFill>
                  <a:srgbClr val="000000"/>
                </a:solidFill>
                <a:latin typeface="Arial" charset="0"/>
              </a:rPr>
              <a:t>Несмотря на кажущуюся приблизительность таких рекомендаций,</a:t>
            </a:r>
            <a:br>
              <a:rPr lang="ru-RU">
                <a:solidFill>
                  <a:srgbClr val="000000"/>
                </a:solidFill>
                <a:latin typeface="Arial" charset="0"/>
              </a:rPr>
            </a:br>
            <a:r>
              <a:rPr lang="ru-RU">
                <a:solidFill>
                  <a:srgbClr val="000000"/>
                </a:solidFill>
                <a:latin typeface="Arial" charset="0"/>
              </a:rPr>
              <a:t>они соответствуют рекомендуемому содержанию</a:t>
            </a:r>
            <a:br>
              <a:rPr lang="ru-RU">
                <a:solidFill>
                  <a:srgbClr val="000000"/>
                </a:solidFill>
                <a:latin typeface="Arial" charset="0"/>
              </a:rPr>
            </a:br>
            <a:r>
              <a:rPr lang="ru-RU">
                <a:solidFill>
                  <a:srgbClr val="000000"/>
                </a:solidFill>
                <a:latin typeface="Arial" charset="0"/>
              </a:rPr>
              <a:t>микро- , макронутриентов и витаминов в рационе.</a:t>
            </a:r>
          </a:p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sz="quarter" idx="1"/>
          </p:nvPr>
        </p:nvSpPr>
        <p:spPr>
          <a:xfrm>
            <a:off x="233363" y="2100263"/>
            <a:ext cx="8910637" cy="82391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Ограничение твердых жиров промышленных производств: </a:t>
            </a:r>
            <a:r>
              <a:rPr lang="ru-RU" sz="2400" smtClean="0">
                <a:latin typeface="Arial" charset="0"/>
                <a:cs typeface="Arial" charset="0"/>
              </a:rPr>
              <a:t>маргарины, кулинарные жиры</a:t>
            </a:r>
          </a:p>
        </p:txBody>
      </p:sp>
      <p:pic>
        <p:nvPicPr>
          <p:cNvPr id="20483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6024563"/>
            <a:ext cx="137795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9" b="17783"/>
          <a:stretch>
            <a:fillRect/>
          </a:stretch>
        </p:blipFill>
        <p:spPr bwMode="auto">
          <a:xfrm>
            <a:off x="7858125" y="3987800"/>
            <a:ext cx="119062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16005" b="11002"/>
          <a:stretch>
            <a:fillRect/>
          </a:stretch>
        </p:blipFill>
        <p:spPr bwMode="auto">
          <a:xfrm>
            <a:off x="7807325" y="4641850"/>
            <a:ext cx="1092200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Рисунок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3054350"/>
            <a:ext cx="10318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25513" y="850900"/>
            <a:ext cx="8218487" cy="124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Уменьшить потребление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насыщенных жирных кислот за счет жирных сортов мясных и молочных продуктов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90" name="Рисунок 13" descr="Здоровое питание значок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256355" y="3072809"/>
          <a:ext cx="7324654" cy="3561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Овал 15"/>
          <p:cNvSpPr/>
          <p:nvPr/>
        </p:nvSpPr>
        <p:spPr>
          <a:xfrm>
            <a:off x="425450" y="3348038"/>
            <a:ext cx="169863" cy="1809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25450" y="4079875"/>
            <a:ext cx="169863" cy="1809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25450" y="4813300"/>
            <a:ext cx="169863" cy="1809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25450" y="5541963"/>
            <a:ext cx="169863" cy="1809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25450" y="6194425"/>
            <a:ext cx="169863" cy="1809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sz="quarter" idx="1"/>
          </p:nvPr>
        </p:nvSpPr>
        <p:spPr>
          <a:xfrm>
            <a:off x="471488" y="1831975"/>
            <a:ext cx="8229600" cy="10334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800" smtClean="0">
                <a:latin typeface="Arial" charset="0"/>
                <a:cs typeface="Arial" charset="0"/>
              </a:rPr>
              <a:t>Выбирайте молочные продукты с низким содержанием жира или обезжиренные</a:t>
            </a:r>
          </a:p>
        </p:txBody>
      </p:sp>
      <p:pic>
        <p:nvPicPr>
          <p:cNvPr id="21507" name="Picture 6" descr="C:\Питание\500fu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3138488"/>
            <a:ext cx="3217862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\\Ps-server\data-1 (d)\JOBS\Nycomed\CalciumD3\70905 PPT pres for Pediatr\Images MM\LR\cottage chee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263900"/>
            <a:ext cx="352107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87450" y="971550"/>
            <a:ext cx="7956550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Молоко и молочные продукты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12" name="Рисунок 10" descr="Здоровое питание значо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  <p:pic>
        <p:nvPicPr>
          <p:cNvPr id="6" name="Picture 2" descr="\\Ps-server\data-1 (d)\JOBS\Nycomed\CalciumD3\70905 PPT pres for Pediatr\Images MM\LR\chees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3944938"/>
            <a:ext cx="27559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254125" y="3930650"/>
            <a:ext cx="6853238" cy="2565400"/>
          </a:xfrm>
          <a:prstGeom prst="roundRect">
            <a:avLst>
              <a:gd name="adj" fmla="val 587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Строительная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(входят в состав клеточных мембран)</a:t>
            </a: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Энергетическая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(1 г жира при окислении дает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9 ккал энергии)</a:t>
            </a: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Защитная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(теплорегуляция, механическая защита органов)</a:t>
            </a: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Запасная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(запас энергии и воды)</a:t>
            </a: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Регулирующая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(обмен веществ в организме)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57575" y="153988"/>
            <a:ext cx="2028825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ЖИРЫ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4900" y="1236663"/>
            <a:ext cx="28702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НАСЫЩЕННЫЕ   (ТВЕРДЫЕ)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5663" y="1236663"/>
            <a:ext cx="338613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НЕНАСЫЩЕННЫЕ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(ЖИДКИЕ)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8101" y="3712193"/>
            <a:ext cx="6923701" cy="3821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ФУНКЦИИ ЖИРОВ</a:t>
            </a:r>
          </a:p>
        </p:txBody>
      </p:sp>
      <p:sp>
        <p:nvSpPr>
          <p:cNvPr id="17" name="Стрелка вниз 16"/>
          <p:cNvSpPr/>
          <p:nvPr/>
        </p:nvSpPr>
        <p:spPr>
          <a:xfrm rot="2641476">
            <a:off x="3175000" y="765175"/>
            <a:ext cx="319088" cy="411163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860384">
            <a:off x="5318125" y="787400"/>
            <a:ext cx="319088" cy="4016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9" name="Picture 2" descr="http://pixabay.com/static/uploads/photo/2012/04/30/10/39/simple-44720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084388"/>
            <a:ext cx="204628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Box 19"/>
          <p:cNvSpPr txBox="1">
            <a:spLocks noChangeArrowheads="1"/>
          </p:cNvSpPr>
          <p:nvPr/>
        </p:nvSpPr>
        <p:spPr bwMode="auto">
          <a:xfrm>
            <a:off x="2768600" y="2233613"/>
            <a:ext cx="1344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latin typeface="Arial" charset="0"/>
              </a:rPr>
              <a:t>Жиры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животных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и птиц</a:t>
            </a:r>
          </a:p>
        </p:txBody>
      </p:sp>
      <p:sp>
        <p:nvSpPr>
          <p:cNvPr id="22541" name="TextBox 20"/>
          <p:cNvSpPr txBox="1">
            <a:spLocks noChangeArrowheads="1"/>
          </p:cNvSpPr>
          <p:nvPr/>
        </p:nvSpPr>
        <p:spPr bwMode="auto">
          <a:xfrm>
            <a:off x="6738938" y="2265363"/>
            <a:ext cx="1843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latin typeface="Arial" charset="0"/>
              </a:rPr>
              <a:t>Растительные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масла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и рыбий жир</a:t>
            </a:r>
          </a:p>
        </p:txBody>
      </p:sp>
      <p:pic>
        <p:nvPicPr>
          <p:cNvPr id="22542" name="Picture 6" descr="http://www.stihi.ru/pics/2009/02/27/5000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528888"/>
            <a:ext cx="957262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8" descr="https://st.fl.ru/users/midoritai/upload/f_4b0293456799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746250"/>
            <a:ext cx="1592263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Рисунок 24" descr="рыба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98334">
            <a:off x="5384800" y="2565400"/>
            <a:ext cx="1195388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3236913" y="4478338"/>
            <a:ext cx="2484437" cy="2181225"/>
          </a:xfrm>
          <a:prstGeom prst="roundRect">
            <a:avLst>
              <a:gd name="adj" fmla="val 869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7025" y="4545013"/>
            <a:ext cx="2484438" cy="2114550"/>
          </a:xfrm>
          <a:prstGeom prst="roundRect">
            <a:avLst>
              <a:gd name="adj" fmla="val 869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6" name="Рисунок 21" descr="растит масло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309688"/>
            <a:ext cx="153987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42038" y="0"/>
            <a:ext cx="3001962" cy="6858000"/>
          </a:xfrm>
          <a:prstGeom prst="rect">
            <a:avLst/>
          </a:prstGeom>
          <a:solidFill>
            <a:srgbClr val="FDE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Rectangle 12"/>
          <p:cNvSpPr>
            <a:spLocks noChangeArrowheads="1"/>
          </p:cNvSpPr>
          <p:nvPr/>
        </p:nvSpPr>
        <p:spPr bwMode="auto">
          <a:xfrm>
            <a:off x="6140450" y="777875"/>
            <a:ext cx="300355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Мозги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6000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Свинина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1200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Утка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760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Печень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600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Почки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400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 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Устрицы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325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Креветки, крабы –</a:t>
            </a:r>
            <a:br>
              <a:rPr lang="ru-RU" b="1">
                <a:latin typeface="Arial" charset="0"/>
              </a:rPr>
            </a:br>
            <a:r>
              <a:rPr lang="ru-RU" b="1">
                <a:solidFill>
                  <a:srgbClr val="C00000"/>
                </a:solidFill>
                <a:latin typeface="Arial" charset="0"/>
              </a:rPr>
              <a:t>150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Говядина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110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Индейка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80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Телятина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80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Цыплёнок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80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 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Масло сл-ное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300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Сыр -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450-580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Сливки -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75-100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Сметана -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75-150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Яйцо желток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1480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Яйцо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перепелиное </a:t>
            </a:r>
            <a:r>
              <a:rPr lang="ru-RU" b="1">
                <a:latin typeface="Arial" charset="0"/>
              </a:rPr>
              <a:t>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/>
            </a:r>
            <a:br>
              <a:rPr lang="ru-RU" b="1">
                <a:solidFill>
                  <a:srgbClr val="C00000"/>
                </a:solidFill>
                <a:latin typeface="Arial" charset="0"/>
              </a:rPr>
            </a:br>
            <a:r>
              <a:rPr lang="ru-RU" b="1">
                <a:solidFill>
                  <a:srgbClr val="C00000"/>
                </a:solidFill>
                <a:latin typeface="Arial" charset="0"/>
              </a:rPr>
              <a:t>600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  <a:p>
            <a:pPr marL="273050" indent="-273050">
              <a:lnSpc>
                <a:spcPts val="2100"/>
              </a:lnSpc>
              <a:buClr>
                <a:srgbClr val="C00000"/>
              </a:buClr>
              <a:buSzPct val="110000"/>
              <a:buFont typeface="Arial" charset="0"/>
              <a:buChar char="•"/>
            </a:pPr>
            <a:r>
              <a:rPr lang="ru-RU" b="1">
                <a:latin typeface="Arial" charset="0"/>
              </a:rPr>
              <a:t>Горбуша – </a:t>
            </a:r>
            <a:r>
              <a:rPr lang="ru-RU" b="1">
                <a:solidFill>
                  <a:srgbClr val="C00000"/>
                </a:solidFill>
                <a:latin typeface="Arial" charset="0"/>
              </a:rPr>
              <a:t>280</a:t>
            </a:r>
            <a:r>
              <a:rPr lang="ru-RU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ru-RU" b="1">
                <a:latin typeface="Arial" charset="0"/>
              </a:rPr>
              <a:t>мг</a:t>
            </a:r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6116638" y="0"/>
            <a:ext cx="3027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400" b="1">
                <a:solidFill>
                  <a:srgbClr val="00B050"/>
                </a:solidFill>
                <a:latin typeface="Arial" charset="0"/>
              </a:rPr>
              <a:t>Холестерин</a:t>
            </a:r>
            <a:br>
              <a:rPr lang="ru-RU" sz="2400" b="1">
                <a:solidFill>
                  <a:srgbClr val="00B050"/>
                </a:solidFill>
                <a:latin typeface="Arial" charset="0"/>
              </a:rPr>
            </a:br>
            <a:r>
              <a:rPr lang="ru-RU" sz="2400" b="1">
                <a:solidFill>
                  <a:srgbClr val="00B050"/>
                </a:solidFill>
                <a:latin typeface="Arial" charset="0"/>
              </a:rPr>
              <a:t>в 100 г продукта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69025" y="6246813"/>
            <a:ext cx="2974975" cy="6111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растительных продуктах нет!</a:t>
            </a:r>
          </a:p>
        </p:txBody>
      </p:sp>
      <p:sp>
        <p:nvSpPr>
          <p:cNvPr id="23561" name="Rectangle 14"/>
          <p:cNvSpPr>
            <a:spLocks noChangeArrowheads="1"/>
          </p:cNvSpPr>
          <p:nvPr/>
        </p:nvSpPr>
        <p:spPr bwMode="auto">
          <a:xfrm>
            <a:off x="576263" y="1366838"/>
            <a:ext cx="2779712" cy="1862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ru-RU" sz="2400" b="1">
                <a:latin typeface="Arial" charset="0"/>
              </a:rPr>
              <a:t>Растительного</a:t>
            </a:r>
            <a:br>
              <a:rPr lang="ru-RU" sz="2400" b="1">
                <a:latin typeface="Arial" charset="0"/>
              </a:rPr>
            </a:br>
            <a:r>
              <a:rPr lang="ru-RU" sz="2400" b="1">
                <a:latin typeface="Arial" charset="0"/>
              </a:rPr>
              <a:t>масла</a:t>
            </a:r>
            <a:endParaRPr lang="ru-RU" sz="2400">
              <a:latin typeface="Arial" charset="0"/>
            </a:endParaRPr>
          </a:p>
          <a:p>
            <a:pPr>
              <a:spcBef>
                <a:spcPts val="3000"/>
              </a:spcBef>
            </a:pPr>
            <a:r>
              <a:rPr lang="ru-RU" sz="2400" b="1">
                <a:latin typeface="Arial" charset="0"/>
              </a:rPr>
              <a:t>Животных</a:t>
            </a:r>
            <a:br>
              <a:rPr lang="ru-RU" sz="2400" b="1">
                <a:latin typeface="Arial" charset="0"/>
              </a:rPr>
            </a:br>
            <a:r>
              <a:rPr lang="ru-RU" sz="2400" b="1">
                <a:latin typeface="Arial" charset="0"/>
              </a:rPr>
              <a:t>жиров</a:t>
            </a:r>
            <a:endParaRPr lang="ru-RU" sz="2400">
              <a:latin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90750" y="1814513"/>
            <a:ext cx="1855788" cy="6191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25-30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73050" y="1466850"/>
            <a:ext cx="177800" cy="17938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3900" y="387350"/>
            <a:ext cx="4762500" cy="7953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Оптимальная</a:t>
            </a:r>
            <a:b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суточная норма: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92338" y="2797175"/>
            <a:ext cx="1855787" cy="69691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50-60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73050" y="2579688"/>
            <a:ext cx="177800" cy="17938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2088" y="4140200"/>
            <a:ext cx="2741612" cy="7588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Содержат скрытые жиры:</a:t>
            </a:r>
          </a:p>
        </p:txBody>
      </p:sp>
      <p:sp>
        <p:nvSpPr>
          <p:cNvPr id="23568" name="TextBox 18"/>
          <p:cNvSpPr txBox="1">
            <a:spLocks noChangeArrowheads="1"/>
          </p:cNvSpPr>
          <p:nvPr/>
        </p:nvSpPr>
        <p:spPr bwMode="auto">
          <a:xfrm>
            <a:off x="450850" y="4913313"/>
            <a:ext cx="22510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latin typeface="Arial" charset="0"/>
              </a:rPr>
              <a:t>колбасы, сосиски, паштеты, птица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с кожей, творожная масса, сыры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67063" y="4148138"/>
            <a:ext cx="2633662" cy="73818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Нежирная белковая еда:</a:t>
            </a:r>
          </a:p>
        </p:txBody>
      </p:sp>
      <p:sp>
        <p:nvSpPr>
          <p:cNvPr id="23570" name="TextBox 20"/>
          <p:cNvSpPr txBox="1">
            <a:spLocks noChangeArrowheads="1"/>
          </p:cNvSpPr>
          <p:nvPr/>
        </p:nvSpPr>
        <p:spPr bwMode="auto">
          <a:xfrm>
            <a:off x="3343275" y="4899025"/>
            <a:ext cx="24574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latin typeface="Arial" charset="0"/>
              </a:rPr>
              <a:t>телятина,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птица без кожи, морепродукты, нежирная рыба, творог, молочные продукты, яйца</a:t>
            </a:r>
            <a:endParaRPr lang="ru-RU"/>
          </a:p>
        </p:txBody>
      </p:sp>
      <p:pic>
        <p:nvPicPr>
          <p:cNvPr id="23571" name="Рисунок 22" descr="маслины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812925"/>
            <a:ext cx="8556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" descr="http://mirmedinfo.ru/wp-content/uploads/2012/05/sa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781300"/>
            <a:ext cx="13430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88988" y="5911850"/>
            <a:ext cx="7554912" cy="874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18025" y="4141788"/>
            <a:ext cx="4625975" cy="1617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18025" y="2751138"/>
            <a:ext cx="4625975" cy="1254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8575" y="4005263"/>
            <a:ext cx="4313238" cy="1754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2749550"/>
            <a:ext cx="4325938" cy="1128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0" y="2743200"/>
            <a:ext cx="4284663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ru-RU" sz="2000" b="1">
                <a:solidFill>
                  <a:srgbClr val="00B050"/>
                </a:solidFill>
                <a:latin typeface="Arial" charset="0"/>
              </a:rPr>
              <a:t>Очень большое (более 80)</a:t>
            </a:r>
          </a:p>
          <a:p>
            <a:pPr algn="just">
              <a:lnSpc>
                <a:spcPct val="115000"/>
              </a:lnSpc>
            </a:pPr>
            <a:r>
              <a:rPr lang="ru-RU" sz="1400" b="1" i="1">
                <a:latin typeface="Arial" charset="0"/>
              </a:rPr>
              <a:t>Масло (растительное, топленое, сливочное), твердые маргарины, жиры кулинарные, шпик свиной</a:t>
            </a:r>
          </a:p>
          <a:p>
            <a:pPr algn="just">
              <a:lnSpc>
                <a:spcPct val="115000"/>
              </a:lnSpc>
            </a:pPr>
            <a:endParaRPr lang="ru-RU" sz="2000" b="1">
              <a:solidFill>
                <a:srgbClr val="00B050"/>
              </a:solidFill>
              <a:latin typeface="Arial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00B050"/>
                </a:solidFill>
                <a:latin typeface="Arial" charset="0"/>
              </a:rPr>
              <a:t>Большое (20-40)</a:t>
            </a:r>
          </a:p>
          <a:p>
            <a:pPr algn="just">
              <a:lnSpc>
                <a:spcPct val="115000"/>
              </a:lnSpc>
            </a:pPr>
            <a:r>
              <a:rPr lang="ru-RU" sz="1400" b="1" i="1">
                <a:latin typeface="Arial" charset="0"/>
              </a:rPr>
              <a:t>Сливки и сметана (20 % жирности и более), сыр, свинина мясная, утки, гуси, колбасы полукопченые и вареные, шпроты (консервы), шоколад, пирожные, халва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4518025" y="2765425"/>
            <a:ext cx="46259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Умеренное (10-19)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latin typeface="Arial" pitchFamily="34" charset="0"/>
                <a:cs typeface="Arial" pitchFamily="34" charset="0"/>
              </a:rPr>
              <a:t>Сыры плавленые, творог жирный, мороженое сливочное, яйца, баранина, говядина и куры жирные, сардельки говяжьи, семга, осетр, сайра, сельдь жирная, икра рыб, </a:t>
            </a:r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авокадо</a:t>
            </a:r>
            <a:r>
              <a:rPr lang="ru-RU" sz="14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sz="14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Малое </a:t>
            </a:r>
            <a:r>
              <a:rPr lang="ru-RU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(3-9)</a:t>
            </a:r>
          </a:p>
          <a:p>
            <a:pPr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latin typeface="Arial" pitchFamily="34" charset="0"/>
                <a:cs typeface="Arial" pitchFamily="34" charset="0"/>
              </a:rPr>
              <a:t>Облепиха, молоко, кефир жирный, творог полужирный, мороженое молочное, баранина, говядина и куры нежирные, </a:t>
            </a:r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скумбрия</a:t>
            </a:r>
            <a:r>
              <a:rPr lang="ru-RU" sz="1400" b="1" i="1" dirty="0">
                <a:latin typeface="Arial" pitchFamily="34" charset="0"/>
                <a:cs typeface="Arial" pitchFamily="34" charset="0"/>
              </a:rPr>
              <a:t>, ставрида, сельдь нежирная, горбуша, килька, сдоба, конфеты помадные, овсяная </a:t>
            </a:r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крупа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6263" y="2220913"/>
            <a:ext cx="8229600" cy="422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Содержание жиров в 100г съедобной части продуктов</a:t>
            </a:r>
          </a:p>
        </p:txBody>
      </p:sp>
      <p:pic>
        <p:nvPicPr>
          <p:cNvPr id="24586" name="Рисунок 18" descr="растит масло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879475"/>
            <a:ext cx="153987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Rectangle 14"/>
          <p:cNvSpPr>
            <a:spLocks noChangeArrowheads="1"/>
          </p:cNvSpPr>
          <p:nvPr/>
        </p:nvSpPr>
        <p:spPr bwMode="auto">
          <a:xfrm>
            <a:off x="576263" y="153988"/>
            <a:ext cx="2779712" cy="1493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ru-RU" b="1">
                <a:latin typeface="Arial" charset="0"/>
              </a:rPr>
              <a:t>Растительного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масла</a:t>
            </a:r>
            <a:endParaRPr lang="ru-RU">
              <a:latin typeface="Arial" charset="0"/>
            </a:endParaRPr>
          </a:p>
          <a:p>
            <a:pPr>
              <a:spcBef>
                <a:spcPts val="3000"/>
              </a:spcBef>
            </a:pPr>
            <a:r>
              <a:rPr lang="ru-RU" b="1">
                <a:latin typeface="Arial" charset="0"/>
              </a:rPr>
              <a:t>Животных</a:t>
            </a:r>
            <a:br>
              <a:rPr lang="ru-RU" b="1">
                <a:latin typeface="Arial" charset="0"/>
              </a:rPr>
            </a:br>
            <a:r>
              <a:rPr lang="ru-RU" b="1">
                <a:latin typeface="Arial" charset="0"/>
              </a:rPr>
              <a:t>жиров</a:t>
            </a:r>
            <a:endParaRPr lang="ru-RU">
              <a:latin typeface="Arial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28875" y="157163"/>
            <a:ext cx="1855788" cy="61753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25-30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73050" y="222250"/>
            <a:ext cx="177800" cy="17938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402138" y="25400"/>
            <a:ext cx="4762500" cy="7953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Оптимальная</a:t>
            </a:r>
            <a:b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суточная норма: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428875" y="1041400"/>
            <a:ext cx="1855788" cy="6953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50-60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73050" y="1209675"/>
            <a:ext cx="177800" cy="17938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93" name="Рисунок 25" descr="маслины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339850"/>
            <a:ext cx="8556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2" descr="http://mirmedinfo.ru/wp-content/uploads/2012/05/sa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1104900"/>
            <a:ext cx="134143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5" name="Прямоугольник 1"/>
          <p:cNvSpPr>
            <a:spLocks noChangeArrowheads="1"/>
          </p:cNvSpPr>
          <p:nvPr/>
        </p:nvSpPr>
        <p:spPr bwMode="auto">
          <a:xfrm>
            <a:off x="788988" y="5821363"/>
            <a:ext cx="755491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2400" b="1">
                <a:solidFill>
                  <a:srgbClr val="00B050"/>
                </a:solidFill>
              </a:rPr>
              <a:t>Очень малое (менее 3): </a:t>
            </a:r>
          </a:p>
          <a:p>
            <a:pPr algn="just">
              <a:lnSpc>
                <a:spcPct val="115000"/>
              </a:lnSpc>
            </a:pPr>
            <a:r>
              <a:rPr lang="ru-RU" sz="1600" b="1" i="1">
                <a:latin typeface="Arial" charset="0"/>
              </a:rPr>
              <a:t>Творог обезжиренный, кефир нежирный, судак, треска, хек, щука, фасоль, крупы, хлеб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052735"/>
            <a:ext cx="8084186" cy="5694905"/>
          </a:xfrm>
          <a:prstGeom prst="foldedCorner">
            <a:avLst/>
          </a:prstGeom>
          <a:gradFill flip="none" rotWithShape="1">
            <a:gsLst>
              <a:gs pos="0">
                <a:srgbClr val="FAB882">
                  <a:tint val="66000"/>
                  <a:satMod val="160000"/>
                </a:srgbClr>
              </a:gs>
              <a:gs pos="50000">
                <a:srgbClr val="FAB882">
                  <a:tint val="44500"/>
                  <a:satMod val="160000"/>
                </a:srgbClr>
              </a:gs>
              <a:gs pos="100000">
                <a:srgbClr val="FAB882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растительного масла;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шпика свиного;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сливочного масла, твердого маргарина;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16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майонеза типа «Провансаль»;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свинины жирной;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25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колбасы копченой;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30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свинины мясной, шпрот (консервы), шоколада, торта с кремом;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35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сыра, халвы;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55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творога жирного, скумбрии;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60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сельди жирной, говядины и кур жирных;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90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мяса кролика, говяжьей колбасы, яиц (2 яйца);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100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сливочного мороженого, сливок 10 %-ной жирности, говядины нежирной;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110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творога полужирного;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125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кур нежирных;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160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овсяной крупы;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200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ставриды;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310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цельного молока, кефира жирного, пшена, гречневой крупы;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 хека;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кг трески, судака, щуки, риса, манной крупы.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0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lvl="8" algn="ctr"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 Г ЖИРА СОДЕРЖИТСЯ В СЪЕДОБНОЙ ЧАСТИ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СЛЕДУЮЩИХ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ПРОДУКТОВ: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5d78da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860800"/>
            <a:ext cx="444976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0738" y="2300288"/>
            <a:ext cx="7816850" cy="400843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latin typeface="Arial" charset="0"/>
                <a:cs typeface="Arial" charset="0"/>
              </a:rPr>
              <a:t>нормального роста и развития организма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ru-RU" sz="900" b="1" i="1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latin typeface="Arial" charset="0"/>
                <a:cs typeface="Arial" charset="0"/>
              </a:rPr>
              <a:t>физической и умственной активности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ru-RU" sz="900" b="1" i="1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latin typeface="Arial" charset="0"/>
                <a:cs typeface="Arial" charset="0"/>
              </a:rPr>
              <a:t>формирования устойчивости к возникновению болезней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ru-RU" sz="900" b="1" i="1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latin typeface="Arial" charset="0"/>
                <a:cs typeface="Arial" charset="0"/>
              </a:rPr>
              <a:t>здоровья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ru-RU" sz="900" b="1" i="1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i="1" smtClean="0">
                <a:latin typeface="Arial" charset="0"/>
                <a:cs typeface="Arial" charset="0"/>
              </a:rPr>
              <a:t>долголетия</a:t>
            </a:r>
          </a:p>
        </p:txBody>
      </p:sp>
      <p:sp>
        <p:nvSpPr>
          <p:cNvPr id="6" name="Овал 5"/>
          <p:cNvSpPr/>
          <p:nvPr/>
        </p:nvSpPr>
        <p:spPr>
          <a:xfrm>
            <a:off x="376037" y="2371611"/>
            <a:ext cx="374143" cy="3583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Овал 6"/>
          <p:cNvSpPr/>
          <p:nvPr/>
        </p:nvSpPr>
        <p:spPr>
          <a:xfrm>
            <a:off x="376037" y="3288999"/>
            <a:ext cx="374143" cy="3583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Овал 7"/>
          <p:cNvSpPr/>
          <p:nvPr/>
        </p:nvSpPr>
        <p:spPr>
          <a:xfrm>
            <a:off x="376037" y="3969818"/>
            <a:ext cx="374143" cy="3583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Овал 8"/>
          <p:cNvSpPr/>
          <p:nvPr/>
        </p:nvSpPr>
        <p:spPr>
          <a:xfrm>
            <a:off x="376037" y="4947710"/>
            <a:ext cx="374143" cy="3583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Овал 9"/>
          <p:cNvSpPr/>
          <p:nvPr/>
        </p:nvSpPr>
        <p:spPr>
          <a:xfrm>
            <a:off x="376037" y="5577636"/>
            <a:ext cx="374143" cy="3583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65" name="Рисунок 19" descr="Здоровое питание значо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ПИТАНИЕ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35075" y="923925"/>
            <a:ext cx="7908925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Питание является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определяющим фактором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6380163" y="3232150"/>
            <a:ext cx="860425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179512" y="4221088"/>
          <a:ext cx="612068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4221163"/>
            <a:ext cx="2589212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7450" y="862013"/>
            <a:ext cx="7956550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Ограничение сладкого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40" name="Рисунок 9" descr="Здоровое питание значок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2444750" y="3200400"/>
            <a:ext cx="957263" cy="627063"/>
          </a:xfrm>
          <a:prstGeom prst="rightArrow">
            <a:avLst>
              <a:gd name="adj1" fmla="val 63560"/>
              <a:gd name="adj2" fmla="val 50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6725" y="1555750"/>
            <a:ext cx="8229600" cy="2389188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Ешьте меньше сахара,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но нет необходимости отказываться совсем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Норма потребления сахара –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не более 10% от суточной калорийности:</a:t>
            </a:r>
          </a:p>
          <a:p>
            <a:pPr indent="12700">
              <a:spcBef>
                <a:spcPts val="1500"/>
              </a:spcBef>
              <a:buFont typeface="Arial" pitchFamily="34" charset="0"/>
              <a:buNone/>
              <a:defRPr/>
            </a:pPr>
            <a:r>
              <a:rPr lang="ru-RU" sz="24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2000 ккал  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10%    </a:t>
            </a:r>
            <a:r>
              <a:rPr lang="ru-RU" sz="24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200 ккал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: 4 ккал =   50 г</a:t>
            </a:r>
          </a:p>
        </p:txBody>
      </p:sp>
      <p:sp>
        <p:nvSpPr>
          <p:cNvPr id="14" name="Овал 13"/>
          <p:cNvSpPr/>
          <p:nvPr/>
        </p:nvSpPr>
        <p:spPr>
          <a:xfrm>
            <a:off x="527050" y="1722438"/>
            <a:ext cx="158750" cy="15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27050" y="2519363"/>
            <a:ext cx="158750" cy="16033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фрук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725988"/>
            <a:ext cx="3732212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7570788" y="722313"/>
            <a:ext cx="1222375" cy="12128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630238" y="977900"/>
            <a:ext cx="7067550" cy="765175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689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Норма потребления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простых углеводов в день -</a:t>
            </a:r>
          </a:p>
        </p:txBody>
      </p:sp>
      <p:sp>
        <p:nvSpPr>
          <p:cNvPr id="19461" name="TextBox 15"/>
          <p:cNvSpPr txBox="1">
            <a:spLocks noChangeArrowheads="1"/>
          </p:cNvSpPr>
          <p:nvPr/>
        </p:nvSpPr>
        <p:spPr bwMode="auto">
          <a:xfrm>
            <a:off x="7623175" y="862013"/>
            <a:ext cx="11985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400" b="1">
                <a:solidFill>
                  <a:schemeClr val="bg1"/>
                </a:solidFill>
                <a:latin typeface="Arial" charset="0"/>
              </a:rPr>
              <a:t>50</a:t>
            </a:r>
            <a:r>
              <a:rPr lang="ru-RU" sz="3200" b="1">
                <a:solidFill>
                  <a:schemeClr val="bg1"/>
                </a:solidFill>
                <a:latin typeface="Arial" charset="0"/>
              </a:rPr>
              <a:t>г.</a:t>
            </a:r>
          </a:p>
        </p:txBody>
      </p:sp>
      <p:sp>
        <p:nvSpPr>
          <p:cNvPr id="17" name="Стрелка вправо 16"/>
          <p:cNvSpPr/>
          <p:nvPr/>
        </p:nvSpPr>
        <p:spPr>
          <a:xfrm rot="7609826">
            <a:off x="3021013" y="2122488"/>
            <a:ext cx="989012" cy="43656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5938" y="2835275"/>
            <a:ext cx="3619500" cy="19065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В 500 г. 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фруктов</a:t>
            </a:r>
            <a:b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овощей 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содержится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20-25 г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простых углеводов</a:t>
            </a:r>
            <a:endParaRPr lang="ru-RU" sz="2400" dirty="0">
              <a:solidFill>
                <a:srgbClr val="EEECE1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67300" y="2846388"/>
            <a:ext cx="3619500" cy="19065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4-х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кусочках сахара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 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простых углеводов.</a:t>
            </a:r>
            <a:endParaRPr lang="ru-RU" sz="2400" dirty="0">
              <a:solidFill>
                <a:srgbClr val="EEECE1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2759533">
            <a:off x="5780088" y="2073275"/>
            <a:ext cx="987425" cy="434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66" name="Рисунок 22" descr="сахара кусок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5291138"/>
            <a:ext cx="8588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20" descr="сахара кусок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5600700"/>
            <a:ext cx="8588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Рисунок 21" descr="сахара кусо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5641975"/>
            <a:ext cx="8572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Рисунок 23" descr="сахара кусок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4856163"/>
            <a:ext cx="8588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259307" y="1937982"/>
          <a:ext cx="7164288" cy="4728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33513" y="930275"/>
            <a:ext cx="7710487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Регулярно 2-3 раза в неделю употребляйте рыбу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30" name="Рисунок 14" descr="Здоровое питание значок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  <p:pic>
        <p:nvPicPr>
          <p:cNvPr id="26632" name="Picture 2" descr="http://i066.radikal.ru/0807/de/c0815ea0d71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7"/>
          <a:stretch>
            <a:fillRect/>
          </a:stretch>
        </p:blipFill>
        <p:spPr bwMode="auto">
          <a:xfrm>
            <a:off x="6140450" y="2838450"/>
            <a:ext cx="30035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371475" y="2728913"/>
            <a:ext cx="209550" cy="219075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71475" y="3298825"/>
            <a:ext cx="209550" cy="219075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71475" y="3906838"/>
            <a:ext cx="209550" cy="219075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71475" y="4491038"/>
            <a:ext cx="209550" cy="219075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71475" y="5091113"/>
            <a:ext cx="209550" cy="219075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71475" y="5676900"/>
            <a:ext cx="209550" cy="219075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71475" y="6261100"/>
            <a:ext cx="209550" cy="220663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3050" y="3500438"/>
            <a:ext cx="3887788" cy="3167062"/>
          </a:xfrm>
        </p:spPr>
        <p:txBody>
          <a:bodyPr/>
          <a:lstStyle/>
          <a:p>
            <a:pPr eaLnBrk="1" hangingPunct="1"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сужают сосуды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снижают выносливость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усиливают боль и отёчность тканей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усиливают 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бронхоспазм</a:t>
            </a:r>
            <a:endParaRPr lang="ru-RU" sz="1800" b="1" i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усиливают воспаление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повышают свертываемость крови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уменьшают приток кислорода к тканям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21238" y="676275"/>
            <a:ext cx="3960812" cy="3455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расширяют сосуды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повышают выносливость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уменьшают боль и отёчность тканей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расширяют бронхи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уменьшают воспаление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уменьшают свертываемость крови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усиливают приток кислорода к тканям</a:t>
            </a: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1527175" y="58928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pic>
        <p:nvPicPr>
          <p:cNvPr id="13317" name="Picture 11" descr="oil_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918" r="2346" b="14922"/>
          <a:stretch>
            <a:fillRect/>
          </a:stretch>
        </p:blipFill>
        <p:spPr bwMode="auto">
          <a:xfrm>
            <a:off x="403762" y="225629"/>
            <a:ext cx="3312402" cy="261257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2"/>
          <p:cNvSpPr txBox="1">
            <a:spLocks noChangeArrowheads="1"/>
          </p:cNvSpPr>
          <p:nvPr/>
        </p:nvSpPr>
        <p:spPr bwMode="auto">
          <a:xfrm>
            <a:off x="6424613" y="53879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pic>
        <p:nvPicPr>
          <p:cNvPr id="13319" name="Picture 14" descr="15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33" y="3835730"/>
            <a:ext cx="3731980" cy="282632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809506" y="190005"/>
            <a:ext cx="3693226" cy="42751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Омега-3 </a:t>
            </a:r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ПНЖК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3756" y="3028209"/>
            <a:ext cx="3693226" cy="42751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Омега-6 </a:t>
            </a:r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ПНЖК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6063"/>
            <a:ext cx="6210300" cy="1420812"/>
          </a:xfrm>
        </p:spPr>
        <p:txBody>
          <a:bodyPr anchor="b"/>
          <a:lstStyle/>
          <a:p>
            <a:pPr eaLnBrk="1" hangingPunct="1">
              <a:defRPr/>
            </a:pP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ПНЖК</a:t>
            </a:r>
            <a:r>
              <a:rPr lang="el-GR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ω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-3 </a:t>
            </a:r>
            <a:r>
              <a:rPr lang="ru-RU" sz="4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ЭЙКОЗАПЕНТАЕНОВАЯ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ДОКОЗАГЕКСАЕНОВАЯ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 ЛИНОЛЕНОВАЯ КИСЛОТЫ  </a:t>
            </a:r>
          </a:p>
        </p:txBody>
      </p:sp>
      <p:sp>
        <p:nvSpPr>
          <p:cNvPr id="28675" name="Text Box 9"/>
          <p:cNvSpPr txBox="1">
            <a:spLocks noChangeArrowheads="1"/>
          </p:cNvSpPr>
          <p:nvPr/>
        </p:nvSpPr>
        <p:spPr bwMode="auto">
          <a:xfrm>
            <a:off x="-1093788" y="20034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28676" name="Text Box 12"/>
          <p:cNvSpPr txBox="1">
            <a:spLocks noChangeArrowheads="1"/>
          </p:cNvSpPr>
          <p:nvPr/>
        </p:nvSpPr>
        <p:spPr bwMode="auto">
          <a:xfrm>
            <a:off x="-301625" y="4524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28677" name="Text Box 17"/>
          <p:cNvSpPr txBox="1">
            <a:spLocks noChangeArrowheads="1"/>
          </p:cNvSpPr>
          <p:nvPr/>
        </p:nvSpPr>
        <p:spPr bwMode="auto">
          <a:xfrm>
            <a:off x="2138363" y="66262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pic>
        <p:nvPicPr>
          <p:cNvPr id="28678" name="Picture 19" descr="ANd9GcT1Yrc2e9ns19Bnps5hHsxo4bKGQ9710HWWPLrYS4j38WRa1_rm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2673" r="36400"/>
          <a:stretch>
            <a:fillRect/>
          </a:stretch>
        </p:blipFill>
        <p:spPr bwMode="auto">
          <a:xfrm>
            <a:off x="0" y="3830638"/>
            <a:ext cx="1814513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23"/>
          <p:cNvSpPr txBox="1">
            <a:spLocks noChangeArrowheads="1"/>
          </p:cNvSpPr>
          <p:nvPr/>
        </p:nvSpPr>
        <p:spPr bwMode="auto">
          <a:xfrm>
            <a:off x="258763" y="2395538"/>
            <a:ext cx="57594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1600" b="1" i="1">
                <a:latin typeface="Arial" charset="0"/>
              </a:rPr>
              <a:t>в период активного роста мозга плода и младенца должны поступать в адекватном количестве через плаценту и с грудным молоком матери, что возможно лишь при наличии  достаточных запасов в организме беременной и кормящей женщины.</a:t>
            </a:r>
            <a:r>
              <a:rPr lang="ru-RU" sz="1600" b="1">
                <a:latin typeface="Arial" charset="0"/>
              </a:rPr>
              <a:t> </a:t>
            </a:r>
            <a:endParaRPr lang="ru-RU" sz="1600">
              <a:latin typeface="Arial" charset="0"/>
            </a:endParaRPr>
          </a:p>
        </p:txBody>
      </p:sp>
      <p:sp>
        <p:nvSpPr>
          <p:cNvPr id="28680" name="Text Box 24"/>
          <p:cNvSpPr txBox="1">
            <a:spLocks noChangeArrowheads="1"/>
          </p:cNvSpPr>
          <p:nvPr/>
        </p:nvSpPr>
        <p:spPr bwMode="auto">
          <a:xfrm>
            <a:off x="2455863" y="4979988"/>
            <a:ext cx="3098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b="1" i="1">
                <a:latin typeface="Arial" charset="0"/>
              </a:rPr>
              <a:t>к дефициту особенно чувствительны дети</a:t>
            </a:r>
          </a:p>
        </p:txBody>
      </p:sp>
      <p:sp>
        <p:nvSpPr>
          <p:cNvPr id="28681" name="Text Box 26"/>
          <p:cNvSpPr txBox="1">
            <a:spLocks noChangeArrowheads="1"/>
          </p:cNvSpPr>
          <p:nvPr/>
        </p:nvSpPr>
        <p:spPr bwMode="auto">
          <a:xfrm>
            <a:off x="4298950" y="20415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42038" y="0"/>
            <a:ext cx="3001962" cy="6858000"/>
          </a:xfrm>
          <a:prstGeom prst="rect">
            <a:avLst/>
          </a:prstGeom>
          <a:solidFill>
            <a:srgbClr val="FDE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83" name="Text Box 20"/>
          <p:cNvSpPr txBox="1">
            <a:spLocks noChangeArrowheads="1"/>
          </p:cNvSpPr>
          <p:nvPr/>
        </p:nvSpPr>
        <p:spPr bwMode="auto">
          <a:xfrm>
            <a:off x="6127750" y="88900"/>
            <a:ext cx="30162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b="1">
                <a:solidFill>
                  <a:srgbClr val="00B050"/>
                </a:solidFill>
                <a:latin typeface="Arial" charset="0"/>
              </a:rPr>
              <a:t>Высокая концентрация</a:t>
            </a:r>
            <a:br>
              <a:rPr lang="ru-RU" b="1">
                <a:solidFill>
                  <a:srgbClr val="00B050"/>
                </a:solidFill>
                <a:latin typeface="Arial" charset="0"/>
              </a:rPr>
            </a:br>
            <a:r>
              <a:rPr lang="ru-RU" b="1">
                <a:solidFill>
                  <a:srgbClr val="00B050"/>
                </a:solidFill>
                <a:latin typeface="Arial" charset="0"/>
              </a:rPr>
              <a:t>в сером веществе головного мозга</a:t>
            </a:r>
            <a:r>
              <a:rPr lang="ru-RU" sz="1200" b="1">
                <a:solidFill>
                  <a:srgbClr val="00B050"/>
                </a:solidFill>
                <a:latin typeface="Arial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200" b="1" i="1">
                <a:latin typeface="Arial" charset="0"/>
              </a:rPr>
              <a:t>(3% сухого остатка).</a:t>
            </a:r>
            <a:endParaRPr lang="ru-RU">
              <a:latin typeface="Verdana" pitchFamily="34" charset="0"/>
            </a:endParaRPr>
          </a:p>
        </p:txBody>
      </p:sp>
      <p:pic>
        <p:nvPicPr>
          <p:cNvPr id="28684" name="Picture 11" descr="C0054971-Human_brain_sections-SP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4868" r="4247" b="5373"/>
          <a:stretch>
            <a:fillRect/>
          </a:stretch>
        </p:blipFill>
        <p:spPr bwMode="auto">
          <a:xfrm>
            <a:off x="6756400" y="968375"/>
            <a:ext cx="1855788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6103938" y="2227263"/>
            <a:ext cx="3051175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750" b="1" dirty="0">
                <a:solidFill>
                  <a:srgbClr val="C00000"/>
                </a:solidFill>
              </a:rPr>
              <a:t>Обеспечивают нормальное функционирование мозга</a:t>
            </a:r>
          </a:p>
          <a:p>
            <a:pPr marL="177800" indent="-1778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50" b="1" i="1" dirty="0" smtClean="0"/>
              <a:t>улучшают </a:t>
            </a:r>
            <a:r>
              <a:rPr lang="ru-RU" sz="1750" b="1" i="1" dirty="0"/>
              <a:t>приток энергии для передачи импульсов </a:t>
            </a:r>
          </a:p>
          <a:p>
            <a:pPr marL="177800" indent="-1778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50" b="1" i="1" dirty="0"/>
              <a:t> </a:t>
            </a:r>
            <a:r>
              <a:rPr lang="ru-RU" sz="1750" b="1" i="1" dirty="0" smtClean="0"/>
              <a:t>мыслительную </a:t>
            </a:r>
            <a:r>
              <a:rPr lang="ru-RU" sz="1750" b="1" i="1" dirty="0"/>
              <a:t>способность </a:t>
            </a:r>
          </a:p>
          <a:p>
            <a:pPr marL="177800" indent="-1778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50" b="1" i="1" dirty="0" smtClean="0"/>
              <a:t>сохранение </a:t>
            </a:r>
            <a:r>
              <a:rPr lang="ru-RU" sz="1750" b="1" i="1" dirty="0" err="1" smtClean="0"/>
              <a:t>информа-ции</a:t>
            </a:r>
            <a:r>
              <a:rPr lang="ru-RU" sz="1750" b="1" i="1" dirty="0" smtClean="0"/>
              <a:t> в </a:t>
            </a:r>
            <a:r>
              <a:rPr lang="ru-RU" sz="1750" b="1" i="1" dirty="0"/>
              <a:t>памяти </a:t>
            </a:r>
          </a:p>
          <a:p>
            <a:pPr marL="177800" indent="-1778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50" b="1" i="1" dirty="0"/>
              <a:t>и более быстрое извлечение информации из неё</a:t>
            </a:r>
            <a:endParaRPr lang="ru-RU" sz="1750" dirty="0">
              <a:latin typeface="Verdana" pitchFamily="34" charset="0"/>
            </a:endParaRPr>
          </a:p>
        </p:txBody>
      </p:sp>
      <p:sp>
        <p:nvSpPr>
          <p:cNvPr id="28686" name="Text Box 22"/>
          <p:cNvSpPr txBox="1">
            <a:spLocks noChangeArrowheads="1"/>
          </p:cNvSpPr>
          <p:nvPr/>
        </p:nvSpPr>
        <p:spPr bwMode="auto">
          <a:xfrm>
            <a:off x="6138863" y="6121400"/>
            <a:ext cx="3005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b="1">
                <a:solidFill>
                  <a:srgbClr val="00B050"/>
                </a:solidFill>
                <a:latin typeface="Arial" charset="0"/>
              </a:rPr>
              <a:t>Высокая концентрация в сетчатке глаза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1200" b="1" i="1">
                <a:latin typeface="Arial" charset="0"/>
              </a:rPr>
              <a:t>(в фоторецепторах палочек).</a:t>
            </a:r>
            <a:endParaRPr lang="ru-RU" sz="1200">
              <a:latin typeface="Verdana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7338" y="1760538"/>
            <a:ext cx="5540375" cy="6000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Важны для формирования</a:t>
            </a:r>
            <a:b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мозга и зрения ребенка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43125" y="4456113"/>
            <a:ext cx="3684588" cy="5318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Обеспечивают </a:t>
            </a:r>
            <a:b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нормальный рост организма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70113" y="5657850"/>
            <a:ext cx="3684587" cy="53181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Предотвращают накопление жира в организме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808038" y="9239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1763713" y="0"/>
            <a:ext cx="73802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Присутствие в рационе питания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продуктов, богатых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фосфолипидами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и омега-3 </a:t>
            </a:r>
            <a:r>
              <a:rPr lang="ru-RU" sz="2800" b="1" i="1" dirty="0" err="1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ПНЖК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9701" name="Text Box 12"/>
          <p:cNvSpPr txBox="1">
            <a:spLocks noChangeArrowheads="1"/>
          </p:cNvSpPr>
          <p:nvPr/>
        </p:nvSpPr>
        <p:spPr bwMode="auto">
          <a:xfrm>
            <a:off x="1166813" y="37941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29702" name="Text Box 14"/>
          <p:cNvSpPr txBox="1">
            <a:spLocks noChangeArrowheads="1"/>
          </p:cNvSpPr>
          <p:nvPr/>
        </p:nvSpPr>
        <p:spPr bwMode="auto">
          <a:xfrm>
            <a:off x="7793038" y="47307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25631" y="3677230"/>
            <a:ext cx="4940135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numCol="2">
            <a:spAutoFit/>
          </a:bodyPr>
          <a:lstStyle/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яйцо - </a:t>
            </a: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3,4 %  </a:t>
            </a: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 err="1">
                <a:latin typeface="Arial" pitchFamily="34" charset="0"/>
                <a:cs typeface="Arial" pitchFamily="34" charset="0"/>
              </a:rPr>
              <a:t>нерафиниро-ванные</a:t>
            </a:r>
            <a:r>
              <a:rPr lang="ru-RU" sz="1700" b="1" i="1" dirty="0">
                <a:latin typeface="Arial" pitchFamily="34" charset="0"/>
                <a:cs typeface="Arial" pitchFamily="34" charset="0"/>
              </a:rPr>
              <a:t> растительные</a:t>
            </a:r>
            <a:br>
              <a:rPr lang="ru-RU" sz="1700" b="1" i="1" dirty="0">
                <a:latin typeface="Arial" pitchFamily="34" charset="0"/>
                <a:cs typeface="Arial" pitchFamily="34" charset="0"/>
              </a:rPr>
            </a:br>
            <a:r>
              <a:rPr lang="ru-RU" sz="1700" b="1" i="1" dirty="0">
                <a:latin typeface="Arial" pitchFamily="34" charset="0"/>
                <a:cs typeface="Arial" pitchFamily="34" charset="0"/>
              </a:rPr>
              <a:t>масла </a:t>
            </a: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1–2 %</a:t>
            </a:r>
            <a:r>
              <a:rPr lang="ru-RU" sz="17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700" b="1" i="1" dirty="0">
              <a:latin typeface="Arial" pitchFamily="34" charset="0"/>
              <a:cs typeface="Arial" pitchFamily="34" charset="0"/>
            </a:endParaRP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рафинированные растительные</a:t>
            </a:r>
            <a:br>
              <a:rPr lang="ru-RU" sz="1700" b="1" i="1" dirty="0">
                <a:latin typeface="Arial" pitchFamily="34" charset="0"/>
                <a:cs typeface="Arial" pitchFamily="34" charset="0"/>
              </a:rPr>
            </a:br>
            <a:r>
              <a:rPr lang="ru-RU" sz="1700" b="1" i="1" dirty="0">
                <a:latin typeface="Arial" pitchFamily="34" charset="0"/>
                <a:cs typeface="Arial" pitchFamily="34" charset="0"/>
              </a:rPr>
              <a:t>масла </a:t>
            </a: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0,1–0,2 %</a:t>
            </a: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сыр - </a:t>
            </a: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0,5–1,1 %</a:t>
            </a: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хлеб - </a:t>
            </a: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0,3 %</a:t>
            </a: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зерно, бобовые</a:t>
            </a:r>
            <a:br>
              <a:rPr lang="ru-RU" sz="1700" b="1" i="1" dirty="0">
                <a:latin typeface="Arial" pitchFamily="34" charset="0"/>
                <a:cs typeface="Arial" pitchFamily="34" charset="0"/>
              </a:rPr>
            </a:b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0,3–0,9 %</a:t>
            </a: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мясо - </a:t>
            </a: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0,8 %</a:t>
            </a: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птица - </a:t>
            </a: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0,5–2,5%</a:t>
            </a: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сливочное</a:t>
            </a:r>
            <a:br>
              <a:rPr lang="ru-RU" sz="1700" b="1" i="1" dirty="0">
                <a:latin typeface="Arial" pitchFamily="34" charset="0"/>
                <a:cs typeface="Arial" pitchFamily="34" charset="0"/>
              </a:rPr>
            </a:br>
            <a:r>
              <a:rPr lang="ru-RU" sz="1700" b="1" i="1" dirty="0">
                <a:latin typeface="Arial" pitchFamily="34" charset="0"/>
                <a:cs typeface="Arial" pitchFamily="34" charset="0"/>
              </a:rPr>
              <a:t>масло –</a:t>
            </a:r>
            <a:br>
              <a:rPr lang="ru-RU" sz="1700" b="1" i="1" dirty="0">
                <a:latin typeface="Arial" pitchFamily="34" charset="0"/>
                <a:cs typeface="Arial" pitchFamily="34" charset="0"/>
              </a:rPr>
            </a:b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0,3 - 0,4 %</a:t>
            </a: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рыба </a:t>
            </a: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- 0,3–2,4 %</a:t>
            </a:r>
          </a:p>
          <a:p>
            <a:pPr marL="177800" indent="-177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700" b="1" i="1" dirty="0">
                <a:latin typeface="Arial" pitchFamily="34" charset="0"/>
                <a:cs typeface="Arial" pitchFamily="34" charset="0"/>
              </a:rPr>
              <a:t>овощи и фрукты  меньше - </a:t>
            </a:r>
            <a:r>
              <a:rPr lang="ru-RU" sz="1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0,1 %</a:t>
            </a:r>
          </a:p>
        </p:txBody>
      </p:sp>
      <p:sp>
        <p:nvSpPr>
          <p:cNvPr id="29704" name="Text Box 17"/>
          <p:cNvSpPr txBox="1">
            <a:spLocks noChangeArrowheads="1"/>
          </p:cNvSpPr>
          <p:nvPr/>
        </p:nvSpPr>
        <p:spPr bwMode="auto">
          <a:xfrm>
            <a:off x="5595938" y="3763963"/>
            <a:ext cx="32035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tabLst>
                <a:tab pos="2149475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149475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149475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149475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149475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149475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149475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149475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149475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ru-RU" sz="1700" b="1" i="1">
                <a:latin typeface="Arial" charset="0"/>
              </a:rPr>
              <a:t>скумбрия	</a:t>
            </a:r>
            <a:r>
              <a:rPr lang="ru-RU" sz="1700" b="1" i="1">
                <a:solidFill>
                  <a:srgbClr val="C00000"/>
                </a:solidFill>
                <a:latin typeface="Arial" charset="0"/>
              </a:rPr>
              <a:t>2,5 г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ru-RU" sz="1700" b="1" i="1">
                <a:latin typeface="Arial" charset="0"/>
              </a:rPr>
              <a:t>сельдь 	</a:t>
            </a:r>
            <a:r>
              <a:rPr lang="ru-RU" sz="1700" b="1" i="1">
                <a:solidFill>
                  <a:srgbClr val="C00000"/>
                </a:solidFill>
                <a:latin typeface="Arial" charset="0"/>
              </a:rPr>
              <a:t>1,2-3,1 г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ru-RU" sz="1700" b="1" i="1">
                <a:latin typeface="Arial" charset="0"/>
              </a:rPr>
              <a:t>лосось 	</a:t>
            </a:r>
            <a:r>
              <a:rPr lang="ru-RU" sz="1700" b="1" i="1">
                <a:solidFill>
                  <a:srgbClr val="C00000"/>
                </a:solidFill>
                <a:latin typeface="Arial" charset="0"/>
              </a:rPr>
              <a:t>1,0-1,4 г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ru-RU" sz="1700" b="1" i="1">
                <a:latin typeface="Arial" charset="0"/>
              </a:rPr>
              <a:t>тунец 	</a:t>
            </a:r>
            <a:r>
              <a:rPr lang="ru-RU" sz="1700" b="1" i="1">
                <a:solidFill>
                  <a:srgbClr val="C00000"/>
                </a:solidFill>
                <a:latin typeface="Arial" charset="0"/>
              </a:rPr>
              <a:t>0,5-1,6 г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ru-RU" sz="1700" b="1" i="1">
                <a:latin typeface="Arial" charset="0"/>
              </a:rPr>
              <a:t>Форель	</a:t>
            </a:r>
            <a:r>
              <a:rPr lang="ru-RU" sz="1700" b="1" i="1">
                <a:solidFill>
                  <a:srgbClr val="C00000"/>
                </a:solidFill>
                <a:latin typeface="Arial" charset="0"/>
              </a:rPr>
              <a:t>0,5-1,6 г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ru-RU" sz="1700" b="1" i="1">
                <a:latin typeface="Arial" charset="0"/>
              </a:rPr>
              <a:t>семя льна	</a:t>
            </a:r>
            <a:r>
              <a:rPr lang="ru-RU" sz="1700" b="1" i="1">
                <a:solidFill>
                  <a:srgbClr val="C00000"/>
                </a:solidFill>
                <a:latin typeface="Arial" charset="0"/>
              </a:rPr>
              <a:t>22,8 г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ru-RU" sz="1700" b="1" i="1">
                <a:latin typeface="Arial" charset="0"/>
              </a:rPr>
              <a:t>грецкие орехи	</a:t>
            </a:r>
            <a:r>
              <a:rPr lang="ru-RU" sz="1700" b="1" i="1">
                <a:solidFill>
                  <a:srgbClr val="C00000"/>
                </a:solidFill>
                <a:latin typeface="Arial" charset="0"/>
              </a:rPr>
              <a:t>6,8 г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ru-RU" sz="1700" b="1" i="1">
                <a:latin typeface="Arial" charset="0"/>
              </a:rPr>
              <a:t>соя	</a:t>
            </a:r>
            <a:r>
              <a:rPr lang="ru-RU" sz="1700" b="1" i="1">
                <a:solidFill>
                  <a:srgbClr val="C00000"/>
                </a:solidFill>
                <a:latin typeface="Arial" charset="0"/>
              </a:rPr>
              <a:t>1,6 г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ru-RU" sz="1700" b="1" i="1">
                <a:latin typeface="Arial" charset="0"/>
              </a:rPr>
              <a:t>фасоль	</a:t>
            </a:r>
            <a:r>
              <a:rPr lang="ru-RU" sz="1700" b="1" i="1">
                <a:solidFill>
                  <a:srgbClr val="C00000"/>
                </a:solidFill>
                <a:latin typeface="Arial" charset="0"/>
              </a:rPr>
              <a:t>0,6 г</a:t>
            </a:r>
          </a:p>
        </p:txBody>
      </p:sp>
      <p:sp>
        <p:nvSpPr>
          <p:cNvPr id="29705" name="Text Box 18"/>
          <p:cNvSpPr txBox="1">
            <a:spLocks noChangeArrowheads="1"/>
          </p:cNvSpPr>
          <p:nvPr/>
        </p:nvSpPr>
        <p:spPr bwMode="auto">
          <a:xfrm>
            <a:off x="8583613" y="27717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29706" name="Text Box 21"/>
          <p:cNvSpPr txBox="1">
            <a:spLocks noChangeArrowheads="1"/>
          </p:cNvSpPr>
          <p:nvPr/>
        </p:nvSpPr>
        <p:spPr bwMode="auto">
          <a:xfrm>
            <a:off x="1095375" y="1139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29707" name="Text Box 24"/>
          <p:cNvSpPr txBox="1">
            <a:spLocks noChangeArrowheads="1"/>
          </p:cNvSpPr>
          <p:nvPr/>
        </p:nvSpPr>
        <p:spPr bwMode="auto">
          <a:xfrm>
            <a:off x="-184150" y="20605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pic>
        <p:nvPicPr>
          <p:cNvPr id="29708" name="Picture 26" descr="mas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>
            <a:fillRect/>
          </a:stretch>
        </p:blipFill>
        <p:spPr bwMode="auto">
          <a:xfrm>
            <a:off x="0" y="0"/>
            <a:ext cx="169862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Text Box 28"/>
          <p:cNvSpPr txBox="1">
            <a:spLocks noChangeArrowheads="1"/>
          </p:cNvSpPr>
          <p:nvPr/>
        </p:nvSpPr>
        <p:spPr bwMode="auto">
          <a:xfrm>
            <a:off x="3348038" y="2300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>
              <a:latin typeface="Verdana" pitchFamily="34" charset="0"/>
            </a:endParaRPr>
          </a:p>
        </p:txBody>
      </p:sp>
      <p:pic>
        <p:nvPicPr>
          <p:cNvPr id="29710" name="Picture 26" descr="varenye-jaj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7419975"/>
            <a:ext cx="13589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219075" y="3235325"/>
            <a:ext cx="4803775" cy="3714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Содержание </a:t>
            </a:r>
            <a:r>
              <a:rPr lang="ru-RU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ФЛ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продуктах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84800" y="3248025"/>
            <a:ext cx="3486150" cy="3698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Содержание омега-3 в 100 г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938463" y="1609725"/>
            <a:ext cx="4922837" cy="3492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Суточная потребность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898775" y="2159000"/>
            <a:ext cx="1625600" cy="6953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г/</a:t>
            </a:r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сут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29715" name="Группа 28"/>
          <p:cNvGrpSpPr>
            <a:grpSpLocks/>
          </p:cNvGrpSpPr>
          <p:nvPr/>
        </p:nvGrpSpPr>
        <p:grpSpPr bwMode="auto">
          <a:xfrm>
            <a:off x="1931988" y="2244725"/>
            <a:ext cx="1096962" cy="522288"/>
            <a:chOff x="2620902" y="2707574"/>
            <a:chExt cx="846693" cy="523220"/>
          </a:xfrm>
        </p:grpSpPr>
        <p:sp>
          <p:nvSpPr>
            <p:cNvPr id="28" name="Пятиугольник 27"/>
            <p:cNvSpPr/>
            <p:nvPr/>
          </p:nvSpPr>
          <p:spPr>
            <a:xfrm>
              <a:off x="2624447" y="2755075"/>
              <a:ext cx="843148" cy="439387"/>
            </a:xfrm>
            <a:prstGeom prst="homePlat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725" name="TextBox 26"/>
            <p:cNvSpPr txBox="1">
              <a:spLocks noChangeArrowheads="1"/>
            </p:cNvSpPr>
            <p:nvPr/>
          </p:nvSpPr>
          <p:spPr bwMode="auto">
            <a:xfrm>
              <a:off x="2620902" y="2707574"/>
              <a:ext cx="7288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sz="2800" b="1">
                  <a:latin typeface="Arial" charset="0"/>
                </a:rPr>
                <a:t>ФЛ</a:t>
              </a:r>
            </a:p>
          </p:txBody>
        </p:sp>
      </p:grpSp>
      <p:sp>
        <p:nvSpPr>
          <p:cNvPr id="33" name="Скругленный прямоугольник 32"/>
          <p:cNvSpPr/>
          <p:nvPr/>
        </p:nvSpPr>
        <p:spPr>
          <a:xfrm>
            <a:off x="6575425" y="2182813"/>
            <a:ext cx="2260600" cy="6953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2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г/</a:t>
            </a:r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сут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1" name="Пятиугольник 30"/>
          <p:cNvSpPr/>
          <p:nvPr/>
        </p:nvSpPr>
        <p:spPr>
          <a:xfrm>
            <a:off x="5004582" y="2315684"/>
            <a:ext cx="1693101" cy="439387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20" name="TextBox 31"/>
          <p:cNvSpPr txBox="1">
            <a:spLocks noChangeArrowheads="1"/>
          </p:cNvSpPr>
          <p:nvPr/>
        </p:nvSpPr>
        <p:spPr bwMode="auto">
          <a:xfrm>
            <a:off x="4995863" y="2268538"/>
            <a:ext cx="1771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latin typeface="Arial" charset="0"/>
              </a:rPr>
              <a:t>омега-3</a:t>
            </a:r>
          </a:p>
        </p:txBody>
      </p:sp>
      <p:sp>
        <p:nvSpPr>
          <p:cNvPr id="29721" name="TextBox 33"/>
          <p:cNvSpPr txBox="1">
            <a:spLocks noChangeArrowheads="1"/>
          </p:cNvSpPr>
          <p:nvPr/>
        </p:nvSpPr>
        <p:spPr bwMode="auto">
          <a:xfrm>
            <a:off x="6626225" y="2197100"/>
            <a:ext cx="881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>
                <a:solidFill>
                  <a:schemeClr val="bg1"/>
                </a:solidFill>
                <a:latin typeface="Arial" charset="0"/>
              </a:rPr>
              <a:t>не</a:t>
            </a:r>
            <a:br>
              <a:rPr lang="ru-RU" b="1">
                <a:solidFill>
                  <a:schemeClr val="bg1"/>
                </a:solidFill>
                <a:latin typeface="Arial" charset="0"/>
              </a:rPr>
            </a:br>
            <a:r>
              <a:rPr lang="ru-RU" b="1">
                <a:solidFill>
                  <a:schemeClr val="bg1"/>
                </a:solidFill>
                <a:latin typeface="Arial" charset="0"/>
              </a:rPr>
              <a:t>менее</a:t>
            </a: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269875" y="4645025"/>
            <a:ext cx="36718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ru-RU" sz="2400">
                <a:solidFill>
                  <a:srgbClr val="000000"/>
                </a:solidFill>
                <a:latin typeface="Arial" charset="0"/>
              </a:rPr>
              <a:t>Россия </a:t>
            </a:r>
            <a:r>
              <a:rPr lang="ru-RU" sz="2400" b="1">
                <a:solidFill>
                  <a:srgbClr val="000000"/>
                </a:solidFill>
                <a:latin typeface="Arial" charset="0"/>
              </a:rPr>
              <a:t>5-10</a:t>
            </a:r>
            <a:r>
              <a:rPr lang="en-US" sz="24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400" b="1">
                <a:solidFill>
                  <a:srgbClr val="000000"/>
                </a:solidFill>
                <a:latin typeface="Arial" charset="0"/>
              </a:rPr>
              <a:t>:</a:t>
            </a:r>
            <a:r>
              <a:rPr lang="en-US" sz="2400" b="1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400" b="1">
                <a:solidFill>
                  <a:srgbClr val="000000"/>
                </a:solidFill>
                <a:latin typeface="Arial" charset="0"/>
              </a:rPr>
              <a:t>1</a:t>
            </a:r>
          </a:p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ru-RU" sz="2400">
                <a:solidFill>
                  <a:srgbClr val="000000"/>
                </a:solidFill>
                <a:latin typeface="Arial" charset="0"/>
              </a:rPr>
              <a:t>Швейцария </a:t>
            </a:r>
            <a:r>
              <a:rPr lang="ru-RU" sz="2400" b="1">
                <a:solidFill>
                  <a:srgbClr val="000000"/>
                </a:solidFill>
                <a:latin typeface="Arial" charset="0"/>
              </a:rPr>
              <a:t>5:1</a:t>
            </a:r>
          </a:p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ru-RU" sz="2400">
                <a:solidFill>
                  <a:srgbClr val="000000"/>
                </a:solidFill>
                <a:latin typeface="Arial" charset="0"/>
              </a:rPr>
              <a:t>Япония </a:t>
            </a:r>
            <a:r>
              <a:rPr lang="ru-RU" sz="2400" b="1">
                <a:solidFill>
                  <a:srgbClr val="000000"/>
                </a:solidFill>
                <a:latin typeface="Arial" charset="0"/>
              </a:rPr>
              <a:t>4:1</a:t>
            </a:r>
            <a:r>
              <a:rPr lang="ru-RU" sz="240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Arial" charset="0"/>
              </a:rPr>
            </a:br>
            <a:r>
              <a:rPr lang="ru-RU" sz="2400">
                <a:solidFill>
                  <a:srgbClr val="000000"/>
                </a:solidFill>
                <a:latin typeface="Arial" charset="0"/>
              </a:rPr>
              <a:t>сейчас </a:t>
            </a:r>
            <a:r>
              <a:rPr lang="ru-RU" sz="2400" b="1">
                <a:solidFill>
                  <a:srgbClr val="000000"/>
                </a:solidFill>
                <a:latin typeface="Arial" charset="0"/>
              </a:rPr>
              <a:t>2:1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540250"/>
            <a:ext cx="3662362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42038" y="0"/>
            <a:ext cx="3001962" cy="6858000"/>
          </a:xfrm>
          <a:prstGeom prst="rect">
            <a:avLst/>
          </a:prstGeom>
          <a:solidFill>
            <a:srgbClr val="FDE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6294438" y="1354138"/>
            <a:ext cx="3170237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500"/>
              </a:spcBef>
              <a:buClr>
                <a:srgbClr val="00B050"/>
              </a:buClr>
              <a:buSzPct val="110000"/>
              <a:buFont typeface="Arial" charset="0"/>
              <a:buChar char="•"/>
            </a:pPr>
            <a:r>
              <a:rPr lang="ru-RU" sz="2400">
                <a:latin typeface="Arial" charset="0"/>
              </a:rPr>
              <a:t>скумбрия  </a:t>
            </a:r>
            <a:r>
              <a:rPr lang="ru-RU" sz="2400" b="1">
                <a:solidFill>
                  <a:srgbClr val="C00000"/>
                </a:solidFill>
                <a:latin typeface="Arial" charset="0"/>
              </a:rPr>
              <a:t>2,5</a:t>
            </a:r>
            <a:r>
              <a:rPr lang="ru-RU" sz="2400" b="1">
                <a:latin typeface="Arial" charset="0"/>
              </a:rPr>
              <a:t> г</a:t>
            </a:r>
          </a:p>
          <a:p>
            <a:pPr>
              <a:spcBef>
                <a:spcPts val="500"/>
              </a:spcBef>
              <a:buClr>
                <a:srgbClr val="00B050"/>
              </a:buClr>
              <a:buSzPct val="110000"/>
              <a:buFont typeface="Arial" charset="0"/>
              <a:buChar char="•"/>
            </a:pPr>
            <a:r>
              <a:rPr lang="ru-RU" sz="2400">
                <a:latin typeface="Arial" charset="0"/>
              </a:rPr>
              <a:t>сельдь  </a:t>
            </a:r>
            <a:r>
              <a:rPr lang="ru-RU" sz="2400" b="1">
                <a:solidFill>
                  <a:srgbClr val="C00000"/>
                </a:solidFill>
                <a:latin typeface="Arial" charset="0"/>
              </a:rPr>
              <a:t>1,2-3,1</a:t>
            </a:r>
            <a:r>
              <a:rPr lang="ru-RU" sz="2400" b="1">
                <a:latin typeface="Arial" charset="0"/>
              </a:rPr>
              <a:t> г</a:t>
            </a:r>
          </a:p>
          <a:p>
            <a:pPr>
              <a:spcBef>
                <a:spcPts val="500"/>
              </a:spcBef>
              <a:buClr>
                <a:srgbClr val="00B050"/>
              </a:buClr>
              <a:buSzPct val="110000"/>
              <a:buFont typeface="Arial" charset="0"/>
              <a:buChar char="•"/>
            </a:pPr>
            <a:r>
              <a:rPr lang="ru-RU" sz="2400">
                <a:latin typeface="Arial" charset="0"/>
              </a:rPr>
              <a:t>лосось  </a:t>
            </a:r>
            <a:r>
              <a:rPr lang="ru-RU" sz="2400" b="1">
                <a:solidFill>
                  <a:srgbClr val="C00000"/>
                </a:solidFill>
                <a:latin typeface="Arial" charset="0"/>
              </a:rPr>
              <a:t>1,0-1,</a:t>
            </a:r>
            <a:r>
              <a:rPr lang="ru-RU" sz="2400" b="1">
                <a:latin typeface="Arial" charset="0"/>
              </a:rPr>
              <a:t>4 г</a:t>
            </a:r>
          </a:p>
          <a:p>
            <a:pPr>
              <a:spcBef>
                <a:spcPts val="500"/>
              </a:spcBef>
              <a:buClr>
                <a:srgbClr val="00B050"/>
              </a:buClr>
              <a:buSzPct val="110000"/>
              <a:buFont typeface="Arial" charset="0"/>
              <a:buChar char="•"/>
            </a:pPr>
            <a:r>
              <a:rPr lang="ru-RU" sz="2400">
                <a:latin typeface="Arial" charset="0"/>
              </a:rPr>
              <a:t>тунец  </a:t>
            </a:r>
            <a:r>
              <a:rPr lang="ru-RU" sz="2400" b="1">
                <a:solidFill>
                  <a:srgbClr val="C00000"/>
                </a:solidFill>
                <a:latin typeface="Arial" charset="0"/>
              </a:rPr>
              <a:t>0,5-1,6</a:t>
            </a:r>
            <a:r>
              <a:rPr lang="ru-RU" sz="2400" b="1">
                <a:latin typeface="Arial" charset="0"/>
              </a:rPr>
              <a:t> г</a:t>
            </a:r>
          </a:p>
          <a:p>
            <a:pPr>
              <a:spcBef>
                <a:spcPts val="500"/>
              </a:spcBef>
              <a:buClr>
                <a:srgbClr val="00B050"/>
              </a:buClr>
              <a:buSzPct val="110000"/>
              <a:buFont typeface="Arial" charset="0"/>
              <a:buChar char="•"/>
            </a:pPr>
            <a:r>
              <a:rPr lang="ru-RU" sz="2400">
                <a:latin typeface="Arial" charset="0"/>
              </a:rPr>
              <a:t>форель  </a:t>
            </a:r>
            <a:r>
              <a:rPr lang="ru-RU" sz="2400" b="1">
                <a:solidFill>
                  <a:srgbClr val="C00000"/>
                </a:solidFill>
                <a:latin typeface="Arial" charset="0"/>
              </a:rPr>
              <a:t>0,5-1,6</a:t>
            </a:r>
            <a:r>
              <a:rPr lang="ru-RU" sz="2400" b="1">
                <a:latin typeface="Arial" charset="0"/>
              </a:rPr>
              <a:t> г</a:t>
            </a:r>
          </a:p>
          <a:p>
            <a:pPr>
              <a:spcBef>
                <a:spcPts val="500"/>
              </a:spcBef>
              <a:buClr>
                <a:srgbClr val="00B050"/>
              </a:buClr>
              <a:buSzPct val="110000"/>
              <a:buFont typeface="Arial" charset="0"/>
              <a:buChar char="•"/>
            </a:pPr>
            <a:r>
              <a:rPr lang="ru-RU" sz="2400">
                <a:latin typeface="Arial" charset="0"/>
              </a:rPr>
              <a:t>семя льна  </a:t>
            </a:r>
            <a:r>
              <a:rPr lang="ru-RU" sz="2400" b="1">
                <a:solidFill>
                  <a:srgbClr val="C00000"/>
                </a:solidFill>
                <a:latin typeface="Arial" charset="0"/>
              </a:rPr>
              <a:t>22,8</a:t>
            </a:r>
            <a:r>
              <a:rPr lang="ru-RU" sz="2400" b="1">
                <a:latin typeface="Arial" charset="0"/>
              </a:rPr>
              <a:t> г</a:t>
            </a:r>
          </a:p>
          <a:p>
            <a:pPr>
              <a:spcBef>
                <a:spcPts val="500"/>
              </a:spcBef>
              <a:buClr>
                <a:srgbClr val="00B050"/>
              </a:buClr>
              <a:buSzPct val="110000"/>
              <a:buFont typeface="Arial" charset="0"/>
              <a:buChar char="•"/>
            </a:pPr>
            <a:r>
              <a:rPr lang="ru-RU" sz="2400">
                <a:latin typeface="Arial" charset="0"/>
              </a:rPr>
              <a:t>грецкие орехи</a:t>
            </a:r>
            <a:br>
              <a:rPr lang="ru-RU" sz="2400">
                <a:latin typeface="Arial" charset="0"/>
              </a:rPr>
            </a:br>
            <a:r>
              <a:rPr lang="ru-RU" sz="2400" b="1">
                <a:solidFill>
                  <a:srgbClr val="C00000"/>
                </a:solidFill>
                <a:latin typeface="Arial" charset="0"/>
              </a:rPr>
              <a:t>6,8</a:t>
            </a:r>
            <a:r>
              <a:rPr lang="ru-RU" sz="2400" b="1">
                <a:latin typeface="Arial" charset="0"/>
              </a:rPr>
              <a:t> г</a:t>
            </a:r>
          </a:p>
          <a:p>
            <a:pPr>
              <a:spcBef>
                <a:spcPts val="500"/>
              </a:spcBef>
              <a:buClr>
                <a:srgbClr val="00B050"/>
              </a:buClr>
              <a:buSzPct val="110000"/>
              <a:buFont typeface="Arial" charset="0"/>
              <a:buChar char="•"/>
            </a:pPr>
            <a:r>
              <a:rPr lang="ru-RU" sz="2400">
                <a:latin typeface="Arial" charset="0"/>
              </a:rPr>
              <a:t>соя -</a:t>
            </a:r>
            <a:r>
              <a:rPr lang="ru-RU" sz="2400" b="1">
                <a:solidFill>
                  <a:srgbClr val="C00000"/>
                </a:solidFill>
                <a:latin typeface="Arial" charset="0"/>
              </a:rPr>
              <a:t>1,6</a:t>
            </a:r>
            <a:r>
              <a:rPr lang="ru-RU" sz="2400" b="1">
                <a:latin typeface="Arial" charset="0"/>
              </a:rPr>
              <a:t> г</a:t>
            </a:r>
          </a:p>
          <a:p>
            <a:pPr>
              <a:spcBef>
                <a:spcPts val="500"/>
              </a:spcBef>
              <a:buClr>
                <a:srgbClr val="00B050"/>
              </a:buClr>
              <a:buSzPct val="110000"/>
              <a:buFont typeface="Arial" charset="0"/>
              <a:buChar char="•"/>
            </a:pPr>
            <a:r>
              <a:rPr lang="ru-RU" sz="2400">
                <a:latin typeface="Arial" charset="0"/>
              </a:rPr>
              <a:t>фасоль - </a:t>
            </a:r>
            <a:r>
              <a:rPr lang="ru-RU" sz="2400" b="1">
                <a:solidFill>
                  <a:srgbClr val="C00000"/>
                </a:solidFill>
                <a:latin typeface="Arial" charset="0"/>
              </a:rPr>
              <a:t>0,6</a:t>
            </a:r>
            <a:r>
              <a:rPr lang="ru-RU" sz="2400" b="1">
                <a:latin typeface="Arial" charset="0"/>
              </a:rPr>
              <a:t> г</a:t>
            </a:r>
          </a:p>
        </p:txBody>
      </p:sp>
      <p:sp>
        <p:nvSpPr>
          <p:cNvPr id="30726" name="Text Box 20"/>
          <p:cNvSpPr txBox="1">
            <a:spLocks noChangeArrowheads="1"/>
          </p:cNvSpPr>
          <p:nvPr/>
        </p:nvSpPr>
        <p:spPr bwMode="auto">
          <a:xfrm>
            <a:off x="6127750" y="88900"/>
            <a:ext cx="3016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ru-RU" sz="2400" b="1">
                <a:solidFill>
                  <a:srgbClr val="00B050"/>
                </a:solidFill>
                <a:latin typeface="Arial" charset="0"/>
              </a:rPr>
              <a:t>Содержание</a:t>
            </a:r>
            <a:br>
              <a:rPr lang="ru-RU" sz="2400" b="1">
                <a:solidFill>
                  <a:srgbClr val="00B050"/>
                </a:solidFill>
                <a:latin typeface="Arial" charset="0"/>
              </a:rPr>
            </a:br>
            <a:r>
              <a:rPr lang="ru-RU" sz="2400" b="1">
                <a:solidFill>
                  <a:srgbClr val="00B050"/>
                </a:solidFill>
                <a:latin typeface="Arial" charset="0"/>
              </a:rPr>
              <a:t>омега-3 пнжк</a:t>
            </a:r>
            <a:br>
              <a:rPr lang="ru-RU" sz="2400" b="1">
                <a:solidFill>
                  <a:srgbClr val="00B050"/>
                </a:solidFill>
                <a:latin typeface="Arial" charset="0"/>
              </a:rPr>
            </a:br>
            <a:r>
              <a:rPr lang="ru-RU" sz="2400" b="1">
                <a:solidFill>
                  <a:srgbClr val="00B050"/>
                </a:solidFill>
                <a:latin typeface="Arial" charset="0"/>
              </a:rPr>
              <a:t>в 100гр</a:t>
            </a:r>
            <a:r>
              <a:rPr lang="ru-RU" sz="2400">
                <a:solidFill>
                  <a:srgbClr val="00B050"/>
                </a:solidFill>
                <a:latin typeface="Arial" charset="0"/>
              </a:rPr>
              <a:t>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09738" y="1425575"/>
            <a:ext cx="2749550" cy="61753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1,6-2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г/</a:t>
            </a:r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сут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3900" y="328613"/>
            <a:ext cx="4762500" cy="7953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Суточная потребность</a:t>
            </a:r>
            <a:b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омега-3 </a:t>
            </a:r>
            <a:r>
              <a:rPr lang="ru-RU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пнжк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173288" y="2384425"/>
            <a:ext cx="1857375" cy="6953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г/</a:t>
            </a:r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сут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0730" name="TextBox 28"/>
          <p:cNvSpPr txBox="1">
            <a:spLocks noChangeArrowheads="1"/>
          </p:cNvSpPr>
          <p:nvPr/>
        </p:nvSpPr>
        <p:spPr bwMode="auto">
          <a:xfrm>
            <a:off x="1147763" y="2519363"/>
            <a:ext cx="904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>
                <a:solidFill>
                  <a:srgbClr val="00B050"/>
                </a:solidFill>
                <a:latin typeface="Arial" charset="0"/>
              </a:rPr>
              <a:t>max</a:t>
            </a:r>
            <a:endParaRPr lang="ru-RU" sz="2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31" name="TextBox 29"/>
          <p:cNvSpPr txBox="1">
            <a:spLocks noChangeArrowheads="1"/>
          </p:cNvSpPr>
          <p:nvPr/>
        </p:nvSpPr>
        <p:spPr bwMode="auto">
          <a:xfrm>
            <a:off x="4114800" y="2519363"/>
            <a:ext cx="125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>
                <a:solidFill>
                  <a:srgbClr val="00B050"/>
                </a:solidFill>
                <a:latin typeface="Arial" charset="0"/>
              </a:rPr>
              <a:t>+ vit E</a:t>
            </a:r>
            <a:endParaRPr lang="ru-RU" sz="2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87363" y="3527425"/>
            <a:ext cx="5129212" cy="7953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Соотношение</a:t>
            </a:r>
            <a:b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Омега-6 </a:t>
            </a:r>
            <a:r>
              <a:rPr lang="ru-RU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ПНЖК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: Омега-3 </a:t>
            </a:r>
            <a:r>
              <a:rPr lang="ru-RU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ПНЖК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11150" y="4778375"/>
            <a:ext cx="207963" cy="201613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11150" y="5268913"/>
            <a:ext cx="207963" cy="201612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11150" y="5753100"/>
            <a:ext cx="207963" cy="203200"/>
          </a:xfrm>
          <a:prstGeom prst="ellips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фрукты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2303463"/>
            <a:ext cx="7800975" cy="4216400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33513" y="1011238"/>
            <a:ext cx="7710487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7. Употребляйте не менее</a:t>
            </a:r>
            <a:b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 граммов фруктов и овощей в день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50" name="Рисунок 8" descr="Здоровое питание значок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063875"/>
            <a:ext cx="9144000" cy="3794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71" name="Picture 2" descr="http://www.spekulyant-ru.ru/other/other_other/foto/170456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9555"/>
          <a:stretch>
            <a:fillRect/>
          </a:stretch>
        </p:blipFill>
        <p:spPr bwMode="auto">
          <a:xfrm>
            <a:off x="6899275" y="190500"/>
            <a:ext cx="22447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5631" y="3255880"/>
            <a:ext cx="8740239" cy="31805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2">
            <a:noAutofit/>
          </a:bodyPr>
          <a:lstStyle/>
          <a:p>
            <a:pPr marL="273050" indent="-273050" eaLnBrk="1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уменьшают энергетическую плотность пищи  </a:t>
            </a:r>
          </a:p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увеличивают объем пищи  </a:t>
            </a:r>
          </a:p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повышают чувство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насыщения  </a:t>
            </a:r>
          </a:p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тормозят опорожнение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желудка</a:t>
            </a:r>
          </a:p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формируют гелеобразные структуры перевариваемых пищевых масс  </a:t>
            </a:r>
          </a:p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стимулируют желчеотделение</a:t>
            </a:r>
          </a:p>
          <a:p>
            <a:pPr marL="273050" indent="-273050" eaLnBrk="1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273050" indent="-273050" eaLnBrk="1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уменьшают абсорбцию холестерина, глюкозы, токсинов, желчных кислот  </a:t>
            </a:r>
          </a:p>
          <a:p>
            <a:pPr marL="273050" indent="-273050"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нормализуют состав кишечной микрофлоры  </a:t>
            </a:r>
          </a:p>
          <a:p>
            <a:pPr marL="273050" indent="-273050"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формируют каловые массы  </a:t>
            </a:r>
          </a:p>
          <a:p>
            <a:pPr marL="273050" indent="-273050"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пищевые волокна предотвращают образование каловых камней  </a:t>
            </a:r>
          </a:p>
          <a:p>
            <a:pPr marL="273050" indent="-273050" eaLnBrk="1" hangingPunct="1">
              <a:lnSpc>
                <a:spcPct val="90000"/>
              </a:lnSpc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уменьшают внутрикишечное давление.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31788"/>
            <a:ext cx="72199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ПИЩЕВЫЕ ВОЛОКНА </a:t>
            </a:r>
            <a:b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неперевариваемые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углеводы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12938" y="1933575"/>
            <a:ext cx="2670175" cy="6953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24-35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г/</a:t>
            </a:r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сут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163513" y="2020888"/>
            <a:ext cx="1827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rgbClr val="00B050"/>
                </a:solidFill>
                <a:latin typeface="Arial" charset="0"/>
              </a:rPr>
              <a:t>не менее</a:t>
            </a:r>
          </a:p>
        </p:txBody>
      </p:sp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4311650" y="1693863"/>
            <a:ext cx="2587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200" b="1">
                <a:solidFill>
                  <a:srgbClr val="00B050"/>
                </a:solidFill>
                <a:latin typeface="Arial" charset="0"/>
              </a:rPr>
              <a:t>(400-500 г фруктов</a:t>
            </a:r>
            <a:br>
              <a:rPr lang="ru-RU" sz="2200" b="1">
                <a:solidFill>
                  <a:srgbClr val="00B050"/>
                </a:solidFill>
                <a:latin typeface="Arial" charset="0"/>
              </a:rPr>
            </a:br>
            <a:r>
              <a:rPr lang="ru-RU" sz="2200" b="1">
                <a:solidFill>
                  <a:srgbClr val="00B050"/>
                </a:solidFill>
                <a:latin typeface="Arial" charset="0"/>
              </a:rPr>
              <a:t>и овощей)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518025" y="6045200"/>
            <a:ext cx="4625975" cy="812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18025" y="5008563"/>
            <a:ext cx="4625975" cy="901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18025" y="3619500"/>
            <a:ext cx="4625975" cy="1252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5103813"/>
            <a:ext cx="4313238" cy="1754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16325"/>
            <a:ext cx="4325938" cy="1323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91225" y="0"/>
            <a:ext cx="3152775" cy="262096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0" name="Text Box 4"/>
          <p:cNvSpPr txBox="1">
            <a:spLocks noChangeArrowheads="1"/>
          </p:cNvSpPr>
          <p:nvPr/>
        </p:nvSpPr>
        <p:spPr bwMode="auto">
          <a:xfrm>
            <a:off x="82550" y="2032000"/>
            <a:ext cx="3452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>
                <a:latin typeface="Arial" charset="0"/>
              </a:rPr>
              <a:t>(≥5 порций),</a:t>
            </a:r>
            <a:br>
              <a:rPr lang="ru-RU" sz="2000" b="1">
                <a:latin typeface="Arial" charset="0"/>
              </a:rPr>
            </a:br>
            <a:r>
              <a:rPr lang="ru-RU" sz="2000" b="1">
                <a:latin typeface="Arial" charset="0"/>
              </a:rPr>
              <a:t>без учета картофеля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991225" y="352425"/>
            <a:ext cx="315277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Дополнительный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прием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каждой порции</a:t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фруктов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 овощей снижает</a:t>
            </a:r>
            <a:r>
              <a:rPr lang="ru-RU" sz="2000" b="1" dirty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73050" indent="-273050" algn="ctr" eaLnBrk="1" fontAlgn="auto" hangingPunct="1">
              <a:spcBef>
                <a:spcPts val="400"/>
              </a:spcBef>
              <a:spcAft>
                <a:spcPts val="0"/>
              </a:spcAft>
              <a:buSzPct val="120000"/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риск ИБС на 4 %, </a:t>
            </a:r>
          </a:p>
          <a:p>
            <a:pPr marL="273050" indent="-273050" algn="ctr" eaLnBrk="1" fontAlgn="auto" hangingPunct="1">
              <a:spcBef>
                <a:spcPts val="400"/>
              </a:spcBef>
              <a:spcAft>
                <a:spcPts val="0"/>
              </a:spcAft>
              <a:buSzPct val="120000"/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 на 5 % </a:t>
            </a:r>
          </a:p>
        </p:txBody>
      </p:sp>
      <p:sp>
        <p:nvSpPr>
          <p:cNvPr id="33802" name="Text Box 6"/>
          <p:cNvSpPr txBox="1">
            <a:spLocks noChangeArrowheads="1"/>
          </p:cNvSpPr>
          <p:nvPr/>
        </p:nvSpPr>
        <p:spPr bwMode="auto">
          <a:xfrm>
            <a:off x="0" y="3609975"/>
            <a:ext cx="43942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400" b="1">
                <a:solidFill>
                  <a:srgbClr val="FF00FF"/>
                </a:solidFill>
                <a:latin typeface="Arial" charset="0"/>
              </a:rPr>
              <a:t>    </a:t>
            </a:r>
            <a:r>
              <a:rPr lang="ru-RU" sz="2000" b="1">
                <a:solidFill>
                  <a:srgbClr val="00B050"/>
                </a:solidFill>
                <a:latin typeface="Arial" charset="0"/>
              </a:rPr>
              <a:t>Очень большое (2,5 и более): </a:t>
            </a:r>
          </a:p>
          <a:p>
            <a:r>
              <a:rPr lang="ru-RU" sz="1400" b="1" i="1">
                <a:latin typeface="Arial" charset="0"/>
              </a:rPr>
              <a:t>отруби пшеничные, фасоль, овсяная крупа, орехи, финики, клубника, смородина, малина, инжир, черника, клюква, рябина, крыжовник, чернослив, урюк, изюм</a:t>
            </a:r>
          </a:p>
          <a:p>
            <a:pPr algn="ctr"/>
            <a:endParaRPr lang="ru-RU" sz="1400" b="1">
              <a:solidFill>
                <a:srgbClr val="FF00FF"/>
              </a:solidFill>
              <a:latin typeface="Arial" charset="0"/>
            </a:endParaRPr>
          </a:p>
          <a:p>
            <a:pPr algn="ctr">
              <a:spcBef>
                <a:spcPts val="1200"/>
              </a:spcBef>
            </a:pPr>
            <a:r>
              <a:rPr lang="ru-RU" sz="1400" b="1">
                <a:solidFill>
                  <a:srgbClr val="FF00FF"/>
                </a:solidFill>
                <a:latin typeface="Arial" charset="0"/>
              </a:rPr>
              <a:t>       </a:t>
            </a:r>
            <a:r>
              <a:rPr lang="ru-RU" sz="2000" b="1">
                <a:solidFill>
                  <a:srgbClr val="00B050"/>
                </a:solidFill>
                <a:latin typeface="Arial" charset="0"/>
              </a:rPr>
              <a:t>Большое (1-2,0):</a:t>
            </a:r>
          </a:p>
          <a:p>
            <a:r>
              <a:rPr lang="ru-RU" sz="1400" b="1" i="1">
                <a:latin typeface="Arial" charset="0"/>
              </a:rPr>
              <a:t>крупа гречневая, перловая, ячневая, овсяные хлопья, горох лущеный, картофель, морковь, капуста белокочанная, горошек зеленый, баклажаны, перец сладкий, тыква, щавель, айва, апельсин, лимон, брусника, грибы свежие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4489450" y="3633788"/>
            <a:ext cx="46545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FF"/>
                </a:solidFill>
              </a:rPr>
              <a:t>      </a:t>
            </a:r>
            <a: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Умеренное (0,6-0,9):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хлеб ржаной из сеяной муки, лук зеленый, пшено, крупа кукурузная, огурцы, свекла, томаты, редис, капуста цветная, дыня, абрикосы, груша, персики, яблоки, виноград, бананы, мандарины</a:t>
            </a:r>
            <a:r>
              <a:rPr lang="ru-RU" sz="14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      </a:t>
            </a:r>
            <a:endParaRPr lang="ru-RU" sz="14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B050"/>
                </a:solidFill>
              </a:rPr>
              <a:t>Малое </a:t>
            </a:r>
            <a:r>
              <a:rPr lang="ru-RU" sz="2000" b="1" dirty="0">
                <a:solidFill>
                  <a:srgbClr val="00B050"/>
                </a:solidFill>
              </a:rPr>
              <a:t>(0,3-0,5):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хлеб пшеничный из муки 2-го сорта, рис, крупа пшеничная, кабачки, салат, арбуз, слива, черешня</a:t>
            </a:r>
          </a:p>
          <a:p>
            <a:pPr algn="ctr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B050"/>
                </a:solidFill>
              </a:rPr>
              <a:t>Очень </a:t>
            </a:r>
            <a:r>
              <a:rPr lang="ru-RU" sz="2000" b="1" dirty="0">
                <a:solidFill>
                  <a:srgbClr val="00B050"/>
                </a:solidFill>
              </a:rPr>
              <a:t>малое (0,1-0,2):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/>
              <a:t>хлеб пшеничный из муки 1-ого и высшего сорта, манная крупа, макароны, печенье</a:t>
            </a:r>
            <a:endParaRPr lang="ru-RU" sz="1400" b="1" dirty="0"/>
          </a:p>
        </p:txBody>
      </p:sp>
      <p:pic>
        <p:nvPicPr>
          <p:cNvPr id="33804" name="Picture 8" descr="efd300530d6ee9fe5ad6741b24d41b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223963"/>
            <a:ext cx="20002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23900" y="328613"/>
            <a:ext cx="4762500" cy="79533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Потребление фруктов</a:t>
            </a:r>
            <a:b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овощей в сутки, не менее: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6725" y="1368425"/>
            <a:ext cx="2749550" cy="61753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500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г/</a:t>
            </a:r>
            <a:r>
              <a:rPr lang="ru-RU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сут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6563" y="2976563"/>
            <a:ext cx="8229600" cy="422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Количество пищевых волокон в 100 г продукта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075" y="923925"/>
            <a:ext cx="7908925" cy="873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Основные нарушения питания современного человека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6" y="1910010"/>
            <a:ext cx="3672408" cy="432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rebuchet MS" pitchFamily="34" charset="0"/>
              </a:rPr>
              <a:t>дефицит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32040" y="1910010"/>
            <a:ext cx="3600400" cy="4320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Trebuchet MS" pitchFamily="34" charset="0"/>
              </a:rPr>
              <a:t>избыток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0" y="2420888"/>
          <a:ext cx="514806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4139952" y="2492896"/>
          <a:ext cx="5148064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5435600" y="5516563"/>
            <a:ext cx="3097213" cy="12255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88000" anchor="ctr"/>
          <a:lstStyle/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Trebuchet MS" pitchFamily="34" charset="0"/>
              </a:rPr>
              <a:t>Эти нарушения наблюдаются практически у всех возрастных и социальных групп </a:t>
            </a:r>
            <a:r>
              <a:rPr lang="ru-RU" sz="1400" b="1" dirty="0">
                <a:solidFill>
                  <a:srgbClr val="C00000"/>
                </a:solidFill>
                <a:latin typeface="Trebuchet MS" pitchFamily="34" charset="0"/>
              </a:rPr>
              <a:t>круглый год</a:t>
            </a:r>
            <a:r>
              <a:rPr lang="ru-RU" sz="1400" b="1" dirty="0">
                <a:solidFill>
                  <a:prstClr val="black"/>
                </a:solidFill>
                <a:latin typeface="Trebuchet MS" pitchFamily="34" charset="0"/>
              </a:rPr>
              <a:t>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2363" y="5300663"/>
            <a:ext cx="719137" cy="720725"/>
          </a:xfrm>
          <a:prstGeom prst="roundRect">
            <a:avLst/>
          </a:prstGeom>
          <a:blipFill>
            <a:blip r:embed="rId13" cstate="print"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83" name="Рисунок 20" descr="Здоровое питание значок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ПИТАНИЕ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68338" y="2170113"/>
            <a:ext cx="8229600" cy="1995487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Выбирайте преимущественно:</a:t>
            </a:r>
          </a:p>
          <a:p>
            <a:pPr marL="450850" indent="-450850">
              <a:buFont typeface="Arial" pitchFamily="34" charset="0"/>
              <a:buChar char="•"/>
              <a:defRPr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гречу – ядрицу</a:t>
            </a:r>
          </a:p>
          <a:p>
            <a:pPr marL="450850" indent="-450850">
              <a:buFont typeface="Arial" pitchFamily="34" charset="0"/>
              <a:buChar char="•"/>
              <a:defRPr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рис – нешлифованный</a:t>
            </a:r>
          </a:p>
          <a:p>
            <a:pPr marL="450850" indent="-450850">
              <a:buFont typeface="Arial" pitchFamily="34" charset="0"/>
              <a:buChar char="•"/>
              <a:defRPr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хлеб – из муки грубого помола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33513" y="942975"/>
            <a:ext cx="7710487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8. Регулярно ешьте блюда, содержащие крахмал и клетчатку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22" name="Рисунок 11" descr="Здоровое питание значок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  <p:pic>
        <p:nvPicPr>
          <p:cNvPr id="34824" name="Picture 2" descr="http://radugapf.ru/d/156615/d/image_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363"/>
            <a:ext cx="2493963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4" descr="http://www.tzarkolos.ru/upload/iblock/71c/71c3ee742ad4826ce1e6682d0f8248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b="10226"/>
          <a:stretch>
            <a:fillRect/>
          </a:stretch>
        </p:blipFill>
        <p:spPr bwMode="auto">
          <a:xfrm>
            <a:off x="2817813" y="4370388"/>
            <a:ext cx="3405187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7" descr="Полос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66173" r="4085" b="16676"/>
          <a:stretch>
            <a:fillRect/>
          </a:stretch>
        </p:blipFill>
        <p:spPr bwMode="auto">
          <a:xfrm>
            <a:off x="6154738" y="4203700"/>
            <a:ext cx="2989262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/>
          <p:cNvSpPr/>
          <p:nvPr/>
        </p:nvSpPr>
        <p:spPr>
          <a:xfrm>
            <a:off x="717550" y="2736850"/>
            <a:ext cx="258763" cy="25876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17550" y="3235325"/>
            <a:ext cx="258763" cy="25876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17550" y="3686175"/>
            <a:ext cx="258763" cy="2603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2742" r="10587" b="15663"/>
          <a:stretch>
            <a:fillRect/>
          </a:stretch>
        </p:blipFill>
        <p:spPr bwMode="auto">
          <a:xfrm>
            <a:off x="214313" y="3724275"/>
            <a:ext cx="2149475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 descr="C:\Питание\6954pickled_cucumb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4964113"/>
            <a:ext cx="213518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9" descr="C:\Питание\news_main_9469_919145698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4987925"/>
            <a:ext cx="2474913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C:\Питание\629230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0963"/>
            <a:ext cx="21494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" descr="\\Ps-server\data-1 (d)\JOBS\Nycomed\CalciumD3\70905 PPT pres for Pediatr\Images MM\LR\chees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b="16718"/>
          <a:stretch>
            <a:fillRect/>
          </a:stretch>
        </p:blipFill>
        <p:spPr bwMode="auto">
          <a:xfrm>
            <a:off x="2725738" y="3919538"/>
            <a:ext cx="16557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20293" r="15956"/>
          <a:stretch>
            <a:fillRect/>
          </a:stretch>
        </p:blipFill>
        <p:spPr bwMode="auto">
          <a:xfrm>
            <a:off x="5048250" y="3778250"/>
            <a:ext cx="182721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4460875"/>
            <a:ext cx="1898650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33513" y="942975"/>
            <a:ext cx="7710487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9. Избегайте чрезмерного употребления соленых продуктов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852" name="Рисунок 15" descr="Здоровое питание значок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93738" y="2128838"/>
            <a:ext cx="8229600" cy="1658937"/>
          </a:xfrm>
        </p:spPr>
        <p:txBody>
          <a:bodyPr>
            <a:normAutofit/>
          </a:bodyPr>
          <a:lstStyle/>
          <a:p>
            <a:pPr marL="450850" indent="-450850">
              <a:buFont typeface="Arial" pitchFamily="34" charset="0"/>
              <a:buChar char="•"/>
              <a:defRPr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ВОЗ: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5-6 г  соли в сутки</a:t>
            </a:r>
          </a:p>
          <a:p>
            <a:pPr marL="450850" indent="-450850">
              <a:buFont typeface="Arial" pitchFamily="34" charset="0"/>
              <a:buChar char="•"/>
              <a:defRPr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РФ: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7-8 г</a:t>
            </a:r>
          </a:p>
          <a:p>
            <a:pPr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В хлебе: 100 г – 1 г соли</a:t>
            </a:r>
            <a:endParaRPr lang="ru-RU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55" name="Picture 7" descr="Полоска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73" b="15062"/>
          <a:stretch>
            <a:fillRect/>
          </a:stretch>
        </p:blipFill>
        <p:spPr bwMode="auto">
          <a:xfrm>
            <a:off x="6689725" y="2279650"/>
            <a:ext cx="227647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717550" y="2238375"/>
            <a:ext cx="258763" cy="25876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17550" y="2743200"/>
            <a:ext cx="258763" cy="25876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</p:nvPr>
        </p:nvGraphicFramePr>
        <p:xfrm>
          <a:off x="467545" y="1670917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06438" y="306388"/>
            <a:ext cx="7240587" cy="1077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Почему необходимо ограничивать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потребления соли (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NaCl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1525" y="890588"/>
            <a:ext cx="7529513" cy="1995487"/>
          </a:xfrm>
          <a:prstGeom prst="roundRect">
            <a:avLst>
              <a:gd name="adj" fmla="val 9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981075" y="1220788"/>
            <a:ext cx="7142163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400" b="1">
                <a:latin typeface="Arial" charset="0"/>
                <a:ea typeface="Times New Roman" pitchFamily="18" charset="0"/>
              </a:rPr>
              <a:t>сыры, колбасы, копчености, консервы, мясные полуфабрикаты, хлеб,  соевый соус, кетчуп, майонез, снеки (чипсы, фасованные сухарики, орешки и т.д.), готовые салаты.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46100" y="534988"/>
            <a:ext cx="8004175" cy="55721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БОЛЬШЕ ВСЕГО СОЛИ СОДЕРЖАТ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498475" y="3278188"/>
            <a:ext cx="54991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C00000"/>
              </a:buClr>
              <a:buFont typeface="Arial" charset="0"/>
              <a:buChar char="●"/>
            </a:pPr>
            <a:r>
              <a:rPr lang="ru-RU" sz="2200" b="1">
                <a:latin typeface="Arial" charset="0"/>
                <a:ea typeface="Times New Roman" pitchFamily="18" charset="0"/>
              </a:rPr>
              <a:t>В 100 г </a:t>
            </a:r>
            <a:r>
              <a:rPr lang="ru-RU" sz="2200">
                <a:latin typeface="Arial" charset="0"/>
                <a:ea typeface="Times New Roman" pitchFamily="18" charset="0"/>
              </a:rPr>
              <a:t>вареной колбасы, сосисок</a:t>
            </a:r>
            <a:br>
              <a:rPr lang="ru-RU" sz="2200">
                <a:latin typeface="Arial" charset="0"/>
                <a:ea typeface="Times New Roman" pitchFamily="18" charset="0"/>
              </a:rPr>
            </a:br>
            <a:r>
              <a:rPr lang="ru-RU" sz="2200">
                <a:latin typeface="Arial" charset="0"/>
                <a:ea typeface="Times New Roman" pitchFamily="18" charset="0"/>
              </a:rPr>
              <a:t>и сарделек содержится </a:t>
            </a:r>
            <a:r>
              <a:rPr lang="ru-RU" sz="2200" b="1">
                <a:latin typeface="Arial" charset="0"/>
                <a:ea typeface="Times New Roman" pitchFamily="18" charset="0"/>
              </a:rPr>
              <a:t>2–2,5 г</a:t>
            </a:r>
            <a:r>
              <a:rPr lang="ru-RU" sz="2200">
                <a:latin typeface="Arial" charset="0"/>
                <a:ea typeface="Times New Roman" pitchFamily="18" charset="0"/>
              </a:rPr>
              <a:t> поваренной соли, полукопченых колбас – </a:t>
            </a:r>
            <a:r>
              <a:rPr lang="ru-RU" sz="2200" b="1">
                <a:latin typeface="Arial" charset="0"/>
                <a:ea typeface="Times New Roman" pitchFamily="18" charset="0"/>
              </a:rPr>
              <a:t>3,0 г,</a:t>
            </a:r>
            <a:r>
              <a:rPr lang="ru-RU" sz="2200">
                <a:latin typeface="Arial" charset="0"/>
                <a:ea typeface="Times New Roman" pitchFamily="18" charset="0"/>
              </a:rPr>
              <a:t> сырокопченых – </a:t>
            </a:r>
            <a:r>
              <a:rPr lang="ru-RU" sz="2200" b="1">
                <a:latin typeface="Arial" charset="0"/>
                <a:ea typeface="Times New Roman" pitchFamily="18" charset="0"/>
              </a:rPr>
              <a:t>3,5 г.</a:t>
            </a:r>
          </a:p>
          <a:p>
            <a:pPr>
              <a:spcBef>
                <a:spcPts val="700"/>
              </a:spcBef>
              <a:buClr>
                <a:srgbClr val="C00000"/>
              </a:buClr>
              <a:buFont typeface="Arial" charset="0"/>
              <a:buChar char="●"/>
            </a:pPr>
            <a:r>
              <a:rPr lang="ru-RU" sz="2200">
                <a:latin typeface="Arial" charset="0"/>
                <a:ea typeface="Times New Roman" pitchFamily="18" charset="0"/>
              </a:rPr>
              <a:t>Во всех продуктах быстрого питания </a:t>
            </a:r>
            <a:r>
              <a:rPr lang="ru-RU" sz="2200" b="1">
                <a:latin typeface="Arial" charset="0"/>
                <a:ea typeface="Times New Roman" pitchFamily="18" charset="0"/>
              </a:rPr>
              <a:t>количество соли высокое.</a:t>
            </a:r>
          </a:p>
          <a:p>
            <a:pPr>
              <a:spcBef>
                <a:spcPts val="700"/>
              </a:spcBef>
              <a:buClr>
                <a:srgbClr val="C00000"/>
              </a:buClr>
              <a:buFont typeface="Arial" charset="0"/>
              <a:buChar char="●"/>
            </a:pPr>
            <a:r>
              <a:rPr lang="ru-RU" sz="2200">
                <a:latin typeface="Arial" charset="0"/>
                <a:ea typeface="Times New Roman" pitchFamily="18" charset="0"/>
              </a:rPr>
              <a:t>Соль поступает в организм человека с хлебом (100 г хлеба – содержит 1 г соли). </a:t>
            </a:r>
          </a:p>
        </p:txBody>
      </p:sp>
      <p:pic>
        <p:nvPicPr>
          <p:cNvPr id="38918" name="Picture 2" descr="http://www.saharniy-diabet.com/userfiles/kolbasa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3182938"/>
            <a:ext cx="27590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AutoShape 4" descr="data:image/jpeg;base64,/9j/4AAQSkZJRgABAQAAAQABAAD/2wCEAAkGBhQSERUUExMWFRQVFxoWGBcXFxgYFRgYFxUWFxgZFxcXHSYeGRkjGhQWHy8gIycpLSwsFx4xNTIqNSYrLCkBCQoKDgwOGg8PGiwkHyQsLCwsLCwsLCwsLCosLCksLCwsLCwsLCw1LCwsLCksLCwsLCwsLCwsLCwsKSksLCwsKf/AABEIALYBFQMBIgACEQEDEQH/xAAcAAEAAgMBAQEAAAAAAAAAAAAABAUCAwYHAQj/xAA6EAACAQMDAgQFAQYGAwADAAABAhEAAyEEEjEFQQYiUWETMnGBkaEUQlKx0fAHI2JywfEzkuEVFkP/xAAZAQEAAwEBAAAAAAAAAAAAAAAAAgMEAQX/xAAsEQACAgIBAwMDAwUBAAAAAAAAAQIRAyExBBJBEzJRIkJxM2GhgZGx8PEU/9oADAMBAAIRAxEAPwD3GlKUApSlAKUpQClKUApSlAKUpQClKUApSlAKUpQClKUApSlAKUpQClKUApSlAKUpQClKUApSlAKUpQClKUApSlAKUpQClKUApSlAKUpQClKUApStN7VonzMB98/ioylGKuTo6k3wbqVCPWLQ5cDjJmM8Z4rcmuQxDjPGYn6TVaz4pcSX9yThJeDfSvgNfauIClROp9TSxbL3DAHbuT6D3rgeoeOtRdciyyWbfG5iJ+5/pWTP1ePDp7fwaMXTzy7XHyekM0CTwKpV8Z6Mtt/aEn3kD8nFcBqPEtlQQ169fcHLfEKoT6AL2rk+pav4jlvlnge1ZP8A3Tk/pjX5/wBRoj0kV7me/wCn1ttxKOrD2IP8q31+creudDKsV9wTP6VPt+KNTbIK33B9CxI/XFWrq5rmP8kX0sfEv4PfqV4tof8AFPVIw3gXF4kyP5V2/Q/8TbF8AN/lv3BP8j3FWx6uP3aK5dLNcbOypWixrbbgFXVgeIIM/St9a1JPgzNNcilKV04KUpQClKUApSlAKUpQClKUApSlAKUpQClKUB8Jqg1fidWxZO4TG8CRIkwPxzUfxv1VrapbUGLklyPmCgcARkyRjvx3rnbq20S2Tc2qSPWIESBAkYMduRXk9X1Mu704Ovlm3DhXb3y88FuusuXMsYE/vtB59BIAiMYNNMA2CVU7Wbcxg7VOeGkD+lVuo8PlbhvG6CAZW2W2gLypYz2MYE49akdP19u65V3t7j5QyqRukDB3Gcn3z+leeoK7Zc3rRtVw+25bdNpPm3NtYjvAM5kc/wDNZveXeROwcjKndjsqksP0571Cay637jA2xZSCQ1pXaTuJ+HsOBHM5HPFTLeqDNCMrt/EF+0lVgBYMexqXajlsxt9adQX3HaDBwQZ5wpAJEdwTOfQ1ZaTxXMTDAiRByfpVF1bxClq7sKZhc7uRyPqPTvWzW6NGC3LYA3+ZWPySZMMZxmcCicoextCov3IqvHdy9cJvTusKOFmVHfevI/3DFefXtaWb2jA/4ruLXV7mmdRcJ2cbvmUn0ERx6HNa+teCrN/dc0pCXTk2pAR+42Zi2xHb5f8AbM13HJKVz5fkvbaikuDjLAgS0Azgdh+O9ZspmYUjPB7RiPrXy/pLtnct2zctuMw6QTPoRhh7gmtDXgQZGCPaf+629uynuM724iFGye5gj6GK+lOdwBGIMSZpp3E+UAJx7zArY2oAB3HvjmB7CO1KOWadkc49e0/SsbtsNKgQOeYOe9SbSFlY+ntxH1rC+CBIMcAg5PPtQ6pUbujdXv6diLb/AC+ozP3wRXpHhv8AxMVztvsEaODhSfYnj715hcQGZHmHDCJ/ArXdH3bt2riTTuOiTcZqpH6K0HWLd0Daw83GefcetTq8G8PeKjp9gYHaGEEEArPIzgivZuldct3oAYEkSMjzD1FbMGdy+mfP+TJmwdm48FnXyvtK1mU+Ur7SgFKUoBSlKAUpSgFKUoBSlCaAUqi1vi20Ny2WFy4AfX4YPYM47+wrn26tq3ENeEkmRZAEAjCyRIj1NYcvXY8bpbf7GmHTylt6/JM8aj/OsnHlE95mSe3HA+9RE0yuwLEbULeQqgUt2cHAGAePWKqw674kuQ43ncWIaAYJn5uMD1jMxU/V5RVe0GQgAmQIJI2xt7z6e9eRKbyZHKqs2OPbFRTNfV+jajU2bZRFW6rEHzeQ2zuIbcfmGB/7HFTOj+H7enC7lDPGbwkMGntPyoAYwMxmK+aC8Apso8G2oChm8w3D+H0H/cVsZLkgK8BmkgFTgQCCARHrIPbPerU/hFTvg2de6ZevWfg2T8MSoIM7SsZg9z35/djvWno3hNdOJN1muEQWEhfmBELECPQz3qQNb/mfBuAyQDK/NCknzEHg8n6moupvf5iIwDhywufN5QsEbiZjAPfPpRs4r4JbrZu/OlhnWG8yK7LBxIXtnvEVgbJ3BLe1bcyQQkMO8BSGU9h+tRtJ0lbDtctJdJ2wVlWtlWIJEkZHHB4qRqr9pCHIm2wKeRV2ieASsMODxAzE+vb+R+CL1LpNp9xNsFf3iGljC8wck4GcmWEEVQ6pltMnwyRxtwfQALuGYG4AyK7FlRAApLE5tqxEBgIhDHlMEjODJHrXN9Y6dcS69xrg+G5KbNhj4kBVb4lseRSMQ4MEE+gHHC0ThNo1XtRZvqqXrUbB5SDDIG5IzLCYMGZjia5Hrfh1rZhvMpMq6cGO49D6qcj9av8A9qIYpjcDEEysRkgiVgYx2ntUmxrbUbbiEo3zJtyDJAYAnyRPzRwAODmuLeNl3uPOLlp0/wBUfaPtX21rpx2PI7V3XVvDgnyAERIYEGe4xjmuU1HRiDuORA7Rn+dbYZlLkocPgg6bWMCdzDb6g9/T3reuoWTkgyRNQ72mCkCMfp/3X0dQyFPrxH/NXUpbRF2uScpzG+W+0msLyC2wYzkQSCCAR3I+netHwl+JuOT3GcSK3MQ0IQMRIgx7EHtFcoWbTZBkSCvMHkTx9am+GvFxtXPhNK7Dg8kehHtUW1ciYgiOPcf3+lQNRZQXQ5ndxzzM4P2qHanyWxl4P0j0fqIvWg3eBP1ip1eWf4YeIv8AO+AzZKxHsMqfqMj716nW/DPvjb5MGWHZKhSlKuKhSlKAUpSgFKh9T6vb067rjATgD95j6KO5qibxRduf+K2FHq2W/HH86z5epx4tSe/gthilLa4OodwBJMAdzxVPf8WWFMKS5/0jH5OKq7vxLsb3xPy9vwO9ah0ltxJ2wOABH3JrBk66cv01RdHDFe5m7V+KbzGLSogifPkx6nMAVUdQ8Q3LxW013ysJOwEE59B+79+YrdrrSnaiA+bkrn8H0HtW3S6ZUCBRMeUAiWaOwJI4iT3rA8+XI2nJmpRhBXWzRpemlJIjzHC21AbnJZiOeOan6fTBwwFsJ5gZY5IByfIT9M1IOnItujWSqfKNuWIIyRtkjvWzQ6ZLCC2gCKF+hE5yBwckk+tWKKXJVKTZSeJtKqLbfYFAZt20AHgxkHPcz9ays6gtt2iVJlpiBKFt0kdiR25YVq8XXfIrk7lVj5pOBtMj8Dmo/TrBu2VIPldlYkzBXYqmJyN2315PtUa+os+xWTL/AE+xaO8hnuXWCEFgMuYgCMNxE8T9636zpTLduubkWHAL4G6RxBExA+k4FbEbBKNuLQRuBI/y/mE9mjcJ9fvUlNQoc2zJYqYUSCVndgGTjI9x681bSKbZo+KFaZTa2wIwgEjcQoZiIJktj61v0+itB2KJ525Y+YBt0ERP8XMcCq7UK1z4INvAulgzEghkEK0A+ZnJc5kdzwK3XLVxlb4IMlcNKxvZoI5wQcmPXvT+gMjfZr5AuSNo/wApf4pGQT2gNI7lvbLT9J+FPwiWlpIdlm3n90R5o4n+dUPSNG1pjcuMWuQSsR8MQxUiRMmBungAxXQ6XU27yubYDKQd7AGYxg7YIMRGOx44qPnfJJ644MrGtW4HRGCMu4Q6sMg5aCZAIf8AUH2rPUKyWQGt79x+GxQQPOcsBGcjJ7Y96gDVWLpayvzr5IUEMIbJBJkARMd44xFbNd09XFu2WYQ0owJDhkaQ0nkxukGdwY/SpnKKnrGnIRbiFANwVeFXZukqysY3jKzIMehwa25aUKxyGDbG5YHblX7GDPM8Yroep9Nt3la2T8+6VJUXPKxIKdvmnJnBPrXPdN6Rf0qOl+6lxFyjIf3CDukHKxHA9TDGq2i2Miy6Ow2NaYyQGKN8+NxLJMZj+HtHfmvnUelAAuVI9SBLQfUdxVZoLmy5auDO19ykdwbcmYjduViBHftXd6jTqytzkZ9CPQAxUEiWTTT+TzLWdHVxIMg8EAn6TFc3rehlDuAM8Z4Mf816Y3hy7bugq3+UQTDCCD+I/wCqr9foEJKMNr/wzg/7TgZq2OWUGc1LR5pbAUsxOcTmpVlsc/g9vSrDrXh4qGgH3+3v61UW3AAyAODW+E1kVoplFxdE17kAAY7EHnjmo9pDncZb1xwK1i4T+9HYT/SjugIC8kySOJ967QR0Xg9gvULDCdxdVP0Jivf68I8B6Q3uoWQP3WLkjsFEz+YFe71d0y0yrqXtClKVqMopSlAKous+IChKWhLjljwv271ZdQ1uwQPmPH9a5/8AZtzZkmZ9zXmdZ1Ek/TxvflmjDBe6RX2UN1izks3qYkH2Harex0zBG7J+lbtPodvGJ4H86kOQPTHrgfmvPjjS5LpTvg0aTSRzBI79z647VVdZ6iGcWrZyD5/uMCfQSCYqXqOpAkoJBIIx6kGDXPaPTBPm85UxuMSN09h5ZJJED1H1qE5Ku1FmOP3MsbAZd7GGCjAHcwSQO2cD81J0Ov327JRCwumSZG1FgkknBjG0R3I7V900BpWIJM5zgensZ9O9Rtbqyt+zbKMqthYUFFK8YGFmY/49JQSRFuyYz3FcBnUKVK7QSXL4I4HEehFa9f1tEUs7QqEBiR6jgHvzWGrvAlpxtB8+CAe/GZFVtzUIUG+LveRwSMjGSPYmp3uiKVkLX/DuKLtoxtXav+lZnifYZzUfofUFJZQrEBipBnBOdoYkEjJEjj1FNRqkuPI3ArgrjaCfXcBnkc8mo+itFVGweYvaG5gMjeN4JE/KgIzHMTUdJ7NCVxOl6WBYG0GVCHgST3Pyjlstjvu9AKmMoJXO24CPMBkgk+WSDtB82JHPvUGxcYlQCoB3HaqmCAw2vj5XAH6xntaaa8zkiMKocMZUeYPGY7Rz6GrIsoZA+Or3XRW88wSchVYTAERwjH7jM8S7N4gPuUBFIIiBmASfXbBycGQa5HwyLr67UoFYIo8xaAu8HyqQ3chjx2ieRPRtdJuNbcI1vCkMSG3GTcVAIkBMhZiKbW2da8Hyx1WzeVChm2GKE7fMx7oVj5WU5yO3YVX9TQ6fTh9GhNsyXZJZ449SSuSe8R6CpXSrLWma2lpbVhQfhkMDuOOSSTviZJjJ7zVout2MiKh3GWAWIAHMAD1kY9qjd8jjgqOl9Xslbd9kFu5dm2Ts8zRtG7ccx8vrMGpf7Tcb4huobYSQpJMMAIJKg7cQTIAnAqJrvFlpLmxlDKDmAMEfwj1BzMgkgcVP0+v8hufEW6m1nPyq+0fLPYwQ/PuO1dTT8hprdFZr9G19bd6wyyhKQ+BcA+XzEyD/AF/OjVaf4gFtyIYqrg7mXvuQkGRIBhsZAE1no3t6i6Tbb4X+UybEAgAsrgwIEgg5ifMJ4moQ8QC6G+ErG6jfCUXAfOV8wVm7HaCDIkb57VGvKJq+CLqlSyot7iBakSSrCInJjOJzxn2r0DpTC7Zt3AQyMuTncYxziDIzXn3im3Nn4u1N/wANjAJgZkrOSTz2yR2nHa+BdVv0iGNoIBUdwGQNEQO5OI713FG5bJZf00ywvqCVKKWVsn0ERjNQOs2yg3/DLg8hRLDvgdxU+7YdGxeAkyFYCOIMkZqUHkFSYfBO1uPTB7Gp9qlaemZro463oDqLYcobZJYAHmAcEiJU+1efeMPDjWD8QCVYw2Bhv4oGNrevr9a9vu2S3DYzIIGZxEiuT6po7Fxj5t3zI6yCCDMhlPMQec5qNvC+5f8AS+Eu/wClnjIWDgxPepdhC8C2hdh3VSf5V0A8KG3cZSoYA4PqvY/cV3vhbTm2oAUKPYV6kYOeymWRR4N/+F/hW5prb3b67btzAHdUHr6EnP2FdzUfSOSKkVqjFRVIySk5O2KUpUiIqB1jXfDSAYZsD296n1zviW8Qwx+7M+81m6qbjidFmJXI0pY34k45zmT6+2asEABhe1U+m6jBgr9Wz3E/WO31qyvKXWVYj0PPHp+K8aFLg1S/cyuazYGZiqgcyePQ/etF7UzwCwbJgTj+/StWoi4fhMhMQ0keUwcZ4JntX25rIYBSpj3z6EY7jHNLfk4L18FCCBMHBwYA/WqMygZxbLsOEUickCJPPFY+IevG2BtJB3D6ETlZiD6Vt0l9ry/ERNskxOZAjOMjv+KqmmmmXR9pLs3y0qJ8sHK9jPpGQykSfSsLfU95ugXFCjHykujgmd2I2gQAfY1u0+qYbt5XaT5fUCJIaQIIx+TX0aC2BcPw5DZct+9gCDA84A9ZqaIMqf2hXJdXGwZ3oVAZog715momoJYliwAGPLBmYPYFgeM8GO1TB0HTJvW0pG4gOoZmAPzCBPl5nmM1Ta9Sbqw+0AeZFBP6gn2+kVNHSD1XqMwVDN5v3YMwODGI5q26UI1IAySTIksAzEFTB7EWyvsCPXNP1ANgDykyecnOYEEwa+o+8WGBLXFcWwCwCFsg9hJ2ek8Ck1wy3Hu0dha07bt0k4AKkeVT5iT5TP8ACMj0zmptm6wIbeMLLrkhgQWBDTAwM+sVCGrUkFpKtkGDIzB3cEcgfQ1t6fpQlsW2IKksFXADK24IsHvt25H8J7VxFLN90MwbYRbcgHefNIUrIM5yIHccVC6V1pdQ1wWw1xbTAqYAI3K09xkw/wD7dq2aomyfioj3GPkPBCLOQoXESoH254r707pq6afgwA7bn8w2ksfOzf7Rt9uwA7yW+R4PlxBqrZtvvtz5gBCuIJ7EZB/5rZpeu2xdXT/vqdo7YXAE8fn2rZctB2F0eYGFRhDYByJ5VTBHrmtNjpNr9qa8d5cbTH/8wWxKwJIJ4z2PPaO7Gij6j/h9cuXN1u6vwmPME3FH+0YbMZkc10en0NrT2k0yFXJVhtYy7xuLSFWDMvj04rXqbqoxuNdW3LbRmYT94BY5Jj7Vs+KjbdQG+UQMqydxgrkSpnaPTtUr8IO3yQOi+HLVol1Ll2BAD/uEgyNoAJIIH2+9V2oW58J1a7cbddMNaUFlViQBhRBAgzB95q7t6xr9oXbd0DJKmVZSV8sboPlPfuMCod+5cCzcPnYBoBByRA2twwJgD1nvUJElzsp9d09XcS5Ftt1vaIODsQcAQBD4zG6TzFdh4dsj9nFoMVg7VMmcKAPrgD8VxKa596+VQwDBxuXytJXAXvuMkx65rqOk6sqAFUt3ImDAAHJ+YYP6UxctstzJ9iR0N/RLsXfDR+8/OfoR7VIUTB2xwM4P0OJwMgfyqJesMQDbYjb2cFlYc/Uc8/apGoI2+cwpHPykHtA9a1rV6ML2LhnAjABA7znPHE+01WazQ22LjaJcEN5QN0yCCfWvp6O7XbT/ABSFtyCIk3FMRuIiCJPryOKmakFkMGMc4JxzOZzH6VW7a2ia09HKabpvlQARtG2O6gcCTk981e9O0RHaoPRNNeuMRISW3SPOpSR3I+Yzj7119vTAV6XSu8aKs/vZ80ywK30ApWooFKUoBXPeI7G7azeU8DIzBnFdDXO+J33WyAYIhlPowyP796pz4/Ug0ThLtlZV32RQWZ4g5M4Hp24mo2o6nqUu2iq/EtXMNEko38TETCH1qNofEtp5VhsORLGQTiRIH4+3rUx7rQ20+Y9zxxiI4B/pXgSbg6kb1GzZquqKH8822naqkyrnGe8Coev1qncoLIwWN0NHm4j+Ig96iLqQqAEfFuIBlxLqfUyJJJHP0iqnqfiAAEswBPaZg+wHH5pF29EvTZE6tqjchd8k7tsgqdwUxjn5gD9hzVz4N1fxNEG+I+8KdyCZQoTuCqJLHgxHevN+qddJYMJJUyCTgwfSu78G9dtoAxQbWl9w5XdkmPxI9hWnJhbhs53JaOg0upLPnKMMkH5Svy8cgj9fUGms6kLFt2Ft4RxxLAhiBK5hVz2mIrLVxvChV2t5kZY+E05cEfxcmM/N9ax/bGUSWIKmGhe0917Y257c1jhLwzsomN3X2tkqWYugciNpCkd9uZHdZI9hXM6DrQ+F8NnCXUYpJ557SfNx3zmui/bLbSYaSO26WA9Cudpn1yeKrOoaHTsVuMqSpCoSTMfwuBkR9D/MVpi0Rootc6oNpdrm5gMcKYkKAMgcYk96y6a+wuNp2SMDsRkkewkDg5INa+raxQxXdtIAJMEgAyBmfWfxWfS3R1Kkz5pDAMTDAEEAc5Xj+lSyewnj9xd2tWweyzGEYkBCAfLks2Y3eUDHYsau7tyWRWQbN8o7QGXaQPKpz3IGZOTAxVR0rrK3brIjgMmHtFWH/jfY0MFIyCIA44q1TTt8QJddAp4CtLHBEqck+hwMjk9qUqOT5JHV+oDTob1zzbvKAoCnaGycc43GDzPbNSf/ADCSo+GUAE/MQRJB7qQD6/8A2us6gG3cW+pZVuOV+ITLKXLqpRsEYIHIgDsakWNX8UW7rI1rf5AJIWZgLsC4ODE+3rXWV0VOq6Zcd7P7I/w7aEh1YkM4BBYwedwkSYirLTdRC3WtoSAp3HcTAC7UYcyJ5FSNZ0i3cuB2L7/l8rEDOMBgRIB4BMxWR16q+xSVZQF3Mol8cNxPlHfFcZ27OB8Zai4b7zMMZQf6T8sDv6fUV0Hgm3ds2AHKr8QtcUtIIXanMZEgTniR61ftekkIqFUIINyC6E5hcYVRnHE1T9c8Yp/41BKkQY8uZk5Hbn05qXdqkd29UTtTZCMzFd9pWklvOQRtHkj/AGjPqCeRNV3Ula0zXQ+7cV2MWnALyAoHYEwZMzWxNY2osFijpa2RnzEkQIWTG2d0z3jmoXVdwcIGdxA2jBFtYgDMBjwT61CTonjjbMrWpteUsCm6SEQACS0mDnBIMEg/NiKuulagT5CPKSPUhQYI7nkelcr1S0Ld3T/vQhJPMkd8dsD8Vyeg6wyuXUlSzFh6jcZ/v71fDBJR0SyOMtHuNq5C4LFcy3fjnHefapelZTK7SB/qzu7yJP8AwK828O+OQGC3jjjdz7QRzBx9K6Oxcts8279ydsqrOTb7RkDcBkdzVbm4P6kVPE/Bc6DSXQG+Ndkb5QoY8veREAf3NbOo6sxCnzMrfDJU7UO0CWz5jOY/7rSmvCndumMElYWe53EVS67r6OZtj4jhtobO0NB4k5MQeMTmoqdqoBQd3IvPBClrW47yV/y9zrtZ9udxTtM10tRem6Y27Sqxlolie7HJqVXvYYdkFEw5Jd0mxSlKtKxSlKA+NxXNdfSVNdNVZ1PQ7gaHTxrX6NrbEjKmZH/IqHb6sy/KxnjGJFd51LpGTiue1nh1GOVrPPDGXJdDK4nNdT8QXN0fEYj6mP04qoua/cSZ/rXVX/CCkzLenP8AOvum8HKvCT7nNchhjHhEpZnI4a5bLcAnNWvhrUNaYo/yPxmAp+vof5gV1lzw0QOKqNb0rb2qyUE1RWpNOy5Nx2Qefau7csEkhxx5e4Mn/wBjVx0XxCICXmyPlYgxOZk9ic8e/NcnodXMo/zEcnvtnvPME/gV9ZZx7Y554HP5rx8uFqWz0YTUonbaq9x5IxAMxPpBHIPt6fjm+p6Bn3Qrvu/gABU8yDuM8A5qJ03xNdtDbvfaDwDIiTODU7WdaQjeFWTnEKSDyWH/ADFQWOcXrY1wVOr0zCBcuFhMifKYgwGHc/0qPp9Qy27xQAuuwlSJ8vmmRmRH6Cvuq6ghz5pzM5+v5xWvw9qVGo2oNpcHONxKqW9OIDYzVrUnB2jse2Mls6jS6WzqD+02HKO9uHVOQSY3QOWBQggc11VpLWDsWUBKkYuAcuRPYzH1muatqiqCLQQQxeMySNsCMg5DSOwPBqZYTcvwCqm5hoLn5pxsbkHPesqlZycdlhpep2d/xcqSPh+bzBs4iY27ZP8A7RUvU3FW02C1xWVmW35YIYEsu4YJkHuTGPWoxS07ozXCr22USIO7aDAk4kyZ7mPpUG7ftJqGuWDdNwgoFIYWy4ySW5GFIEkCpplVGeq6laSXBKFxs+GFyrZO4DA/enM5JzWzW2nvIkX1t7FlmcL8WCSDI5BxHOY5rOxs1Vtbl62pugkHZkA7oEyfQDMRnFcT4j6/dvSApRFJAWCBIJmfeZx2zSMe5kjsB4gs3nNkuSWUKXDAQF5YTgyOQI/p9bw3pVWSGumYBNyDIJwdsKBIjM1zHhLo72w967YZt21UDDaRMkt5hhTgfaug6jr1URyceXMD7Rk/muZKi9Eoxb0iHqr5+KhusttF4tJwoghZP2H4HNQNVf2mAoyw7jjgDcMHP8q39S6oQ0uPMchTHlJEBsdoJAB7/aqrW2vhieAVkn0B80+2OPpXcMHN9zL5NQiY+ONWFs2gCN1w3F9T8Ndo+4PB/wBxrlNO8f3+Kjdc6m16+XjyABFH+lSc+xJJP4HatFrVgHuP5V7Kx0jzfU2XjNIwf7/4q56R1a6uA5ieOw9eeO9c5Zu/erHT6naP0rNlxd2mjVjy9pfX+sPckbmbtJPP5+9dT4G0RuXlb9y0Pvu9T7k5J9q4zo2juX2221Jk8/uj3P8ASvYfC/RRYthRnuT6kjJqeDp+12VZ89qkdCK+0FK3mAUpSgFKUoBQilKAjXtCrciodzoCHsKtaUBSf/rq+gr6OhqO1XVKA5vV9KEcVx/XekxMCvS9Tamud6ropBxQ6eUajSFTKyD61HudQI5WD/EOJ9YjFdb1Dp0E1SanpntVcsalySjNrg5+zqk3EMcfT+X6Gvl7UgGJxkZmrG90UHtUO50P61H0kT9VlVeu5gHHbGfzUbTdVNm9buhdxtsG2kwD2IJHAIkferS90X1mo7dKA7VLsVUcc2dp0zqn7TbDpbGwsRcts+4AwDt3YKNmVaOJxXQ2BZfa+1t68SdpYrkSAYJMRPBxXmnSdU+mub0JHG4djExI9pP5PrXVaXrx/hUyOR5fpnGK8fP0soO4cG/HlWRVLk69LCMxT4CKsgzJAJyBtYGCY7RHNRv2e8WB+Mv7OV4iX28QUIAb05P07VQf/nckGRmR6DB9cZ/p95lvr9mAbhdmjnn1xz7xNY/rXKLfS+GXti9btO0QoJkSm0BSuY5JaOZwKgXfGNnd8O1aFxpkYGCeTjHOdxqsveIbRkEO0ERJA+08x9s1X3fEg27Utov2B55wMT9RXY9/FHViXLLzUdRuP22kYY7sZkwCcQMExORVRe1gEkNvcyQ3Cjjgdz9ftMVT6zqLuZZiR9TFa7F3ae/5/l+athgf3E+5RWjK6xJ3EySfzjmffNOu9R3olscj5vYYgfUxJ+vvWV5fTkjj0nMn+dbNJ0Utk969bBirbPPz5b0iht9PBrcOgBu1dppPDftVrY8Oe1azGef6XwhnDEfSui6V4MVmHl3H1Oa7PR+FieRXS9P6IEHFKO2V/Q+graUACuktWoFfbdoDis66RFKUoBSlKAUpSgFKUoBSlKAUpSgMXFV2r081Z1iyTQHFdS6f7VS3dH7V6FqdADVVf6QPSh04a7o6iXdJ7V217ovtUK70X2oDiruj9qh3dH7V213ovtUG/wBI9qA4u7pPatCSn0/vIrq7/TPaq7UdM9qhKNolGVFZ+1Y9T7Y/SsPjj2/+Vr1WhI4qC6sPWsUsDvRthmVbLBrw+v3x9v77VpF45/v++KjBz/CT+lbFtueFriwMk88Ubw4+v94rdaBkRz+Y57ev1rLSdKuMczXR9K8PH0rTDClyZp53LgjdM6WT2rrum9F9qmdM6Pt7V0ej0FaDOQtJ0kelWtjpoHNS0tgVnQ4YpbA4rKlKAUpSgFKUoBSlKAUpSgFKUoBSlKAUpSgFKUoBWDWgaUoDS+mFRbmkFKUOkS7pRUK/oxSlAVuo0Qqu1GjEGlKAqL+hBNaR0hSe1KVwEmx4cU+lWOn8PIKUroLTSdCSrzR9JUUpQFtY0YFSgsUpQ4faUpQClKUApSlAKUpQClKUApSlAf/Z"/>
          <p:cNvSpPr>
            <a:spLocks noChangeAspect="1" noChangeArrowheads="1"/>
          </p:cNvSpPr>
          <p:nvPr/>
        </p:nvSpPr>
        <p:spPr bwMode="auto">
          <a:xfrm>
            <a:off x="155575" y="-1927225"/>
            <a:ext cx="61341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20" name="AutoShape 6" descr="data:image/jpeg;base64,/9j/4AAQSkZJRgABAQAAAQABAAD/2wCEAAkGBhQSERUUExMWFRQVFxoWGBcXFxgYFRgYFxUWFxgZFxcXHSYeGRkjGhQWHy8gIycpLSwsFx4xNTIqNSYrLCkBCQoKDgwOGg8PGiwkHyQsLCwsLCwsLCwsLCosLCksLCwsLCwsLCw1LCwsLCksLCwsLCwsLCwsLCwsKSksLCwsKf/AABEIALYBFQMBIgACEQEDEQH/xAAcAAEAAgMBAQEAAAAAAAAAAAAABAUCAwYHAQj/xAA6EAACAQMDAgQFAQYGAwADAAABAhEAAyEEEjEFQQYiUWETMnGBkaEUQlKx0fAHI2JywfEzkuEVFkP/xAAZAQEAAwEBAAAAAAAAAAAAAAAAAgMEAQX/xAAsEQACAgIBAwMDAwUBAAAAAAAAAQIRAyExBBJBEzJRIkJxM2GhgZGx8PEU/9oADAMBAAIRAxEAPwD3GlKUApSlAKUpQClKUApSlAKUpQClKUApSlAKUpQClKUApSlAKUpQClKUApSlAKUpQClKUApSlAKUpQClKUApSlAKUpQClKUApSlAKUpQClKUApStN7VonzMB98/ioylGKuTo6k3wbqVCPWLQ5cDjJmM8Z4rcmuQxDjPGYn6TVaz4pcSX9yThJeDfSvgNfauIClROp9TSxbL3DAHbuT6D3rgeoeOtRdciyyWbfG5iJ+5/pWTP1ePDp7fwaMXTzy7XHyekM0CTwKpV8Z6Mtt/aEn3kD8nFcBqPEtlQQ169fcHLfEKoT6AL2rk+pav4jlvlnge1ZP8A3Tk/pjX5/wBRoj0kV7me/wCn1ttxKOrD2IP8q31+creudDKsV9wTP6VPt+KNTbIK33B9CxI/XFWrq5rmP8kX0sfEv4PfqV4tof8AFPVIw3gXF4kyP5V2/Q/8TbF8AN/lv3BP8j3FWx6uP3aK5dLNcbOypWixrbbgFXVgeIIM/St9a1JPgzNNcilKV04KUpQClKUApSlAKUpQClKUApSlAKUpQClKUB8Jqg1fidWxZO4TG8CRIkwPxzUfxv1VrapbUGLklyPmCgcARkyRjvx3rnbq20S2Tc2qSPWIESBAkYMduRXk9X1Mu704Ovlm3DhXb3y88FuusuXMsYE/vtB59BIAiMYNNMA2CVU7Wbcxg7VOeGkD+lVuo8PlbhvG6CAZW2W2gLypYz2MYE49akdP19u65V3t7j5QyqRukDB3Gcn3z+leeoK7Zc3rRtVw+25bdNpPm3NtYjvAM5kc/wDNZveXeROwcjKndjsqksP0571Cay637jA2xZSCQ1pXaTuJ+HsOBHM5HPFTLeqDNCMrt/EF+0lVgBYMexqXajlsxt9adQX3HaDBwQZ5wpAJEdwTOfQ1ZaTxXMTDAiRByfpVF1bxClq7sKZhc7uRyPqPTvWzW6NGC3LYA3+ZWPySZMMZxmcCicoextCov3IqvHdy9cJvTusKOFmVHfevI/3DFefXtaWb2jA/4ruLXV7mmdRcJ2cbvmUn0ERx6HNa+teCrN/dc0pCXTk2pAR+42Zi2xHb5f8AbM13HJKVz5fkvbaikuDjLAgS0Azgdh+O9ZspmYUjPB7RiPrXy/pLtnct2zctuMw6QTPoRhh7gmtDXgQZGCPaf+629uynuM724iFGye5gj6GK+lOdwBGIMSZpp3E+UAJx7zArY2oAB3HvjmB7CO1KOWadkc49e0/SsbtsNKgQOeYOe9SbSFlY+ntxH1rC+CBIMcAg5PPtQ6pUbujdXv6diLb/AC+ozP3wRXpHhv8AxMVztvsEaODhSfYnj715hcQGZHmHDCJ/ArXdH3bt2riTTuOiTcZqpH6K0HWLd0Daw83GefcetTq8G8PeKjp9gYHaGEEEArPIzgivZuldct3oAYEkSMjzD1FbMGdy+mfP+TJmwdm48FnXyvtK1mU+Ur7SgFKUoBSlKAUpSgFKUoBSlCaAUqi1vi20Ny2WFy4AfX4YPYM47+wrn26tq3ENeEkmRZAEAjCyRIj1NYcvXY8bpbf7GmHTylt6/JM8aj/OsnHlE95mSe3HA+9RE0yuwLEbULeQqgUt2cHAGAePWKqw674kuQ43ncWIaAYJn5uMD1jMxU/V5RVe0GQgAmQIJI2xt7z6e9eRKbyZHKqs2OPbFRTNfV+jajU2bZRFW6rEHzeQ2zuIbcfmGB/7HFTOj+H7enC7lDPGbwkMGntPyoAYwMxmK+aC8Apso8G2oChm8w3D+H0H/cVsZLkgK8BmkgFTgQCCARHrIPbPerU/hFTvg2de6ZevWfg2T8MSoIM7SsZg9z35/djvWno3hNdOJN1muEQWEhfmBELECPQz3qQNb/mfBuAyQDK/NCknzEHg8n6moupvf5iIwDhywufN5QsEbiZjAPfPpRs4r4JbrZu/OlhnWG8yK7LBxIXtnvEVgbJ3BLe1bcyQQkMO8BSGU9h+tRtJ0lbDtctJdJ2wVlWtlWIJEkZHHB4qRqr9pCHIm2wKeRV2ieASsMODxAzE+vb+R+CL1LpNp9xNsFf3iGljC8wck4GcmWEEVQ6pltMnwyRxtwfQALuGYG4AyK7FlRAApLE5tqxEBgIhDHlMEjODJHrXN9Y6dcS69xrg+G5KbNhj4kBVb4lseRSMQ4MEE+gHHC0ThNo1XtRZvqqXrUbB5SDDIG5IzLCYMGZjia5Hrfh1rZhvMpMq6cGO49D6qcj9av8A9qIYpjcDEEysRkgiVgYx2ntUmxrbUbbiEo3zJtyDJAYAnyRPzRwAODmuLeNl3uPOLlp0/wBUfaPtX21rpx2PI7V3XVvDgnyAERIYEGe4xjmuU1HRiDuORA7Rn+dbYZlLkocPgg6bWMCdzDb6g9/T3reuoWTkgyRNQ72mCkCMfp/3X0dQyFPrxH/NXUpbRF2uScpzG+W+0msLyC2wYzkQSCCAR3I+netHwl+JuOT3GcSK3MQ0IQMRIgx7EHtFcoWbTZBkSCvMHkTx9am+GvFxtXPhNK7Dg8kehHtUW1ciYgiOPcf3+lQNRZQXQ5ndxzzM4P2qHanyWxl4P0j0fqIvWg3eBP1ip1eWf4YeIv8AO+AzZKxHsMqfqMj716nW/DPvjb5MGWHZKhSlKuKhSlKAUpSgFKh9T6vb067rjATgD95j6KO5qibxRduf+K2FHq2W/HH86z5epx4tSe/gthilLa4OodwBJMAdzxVPf8WWFMKS5/0jH5OKq7vxLsb3xPy9vwO9ah0ltxJ2wOABH3JrBk66cv01RdHDFe5m7V+KbzGLSogifPkx6nMAVUdQ8Q3LxW013ysJOwEE59B+79+YrdrrSnaiA+bkrn8H0HtW3S6ZUCBRMeUAiWaOwJI4iT3rA8+XI2nJmpRhBXWzRpemlJIjzHC21AbnJZiOeOan6fTBwwFsJ5gZY5IByfIT9M1IOnItujWSqfKNuWIIyRtkjvWzQ6ZLCC2gCKF+hE5yBwckk+tWKKXJVKTZSeJtKqLbfYFAZt20AHgxkHPcz9ays6gtt2iVJlpiBKFt0kdiR25YVq8XXfIrk7lVj5pOBtMj8Dmo/TrBu2VIPldlYkzBXYqmJyN2315PtUa+os+xWTL/AE+xaO8hnuXWCEFgMuYgCMNxE8T9636zpTLduubkWHAL4G6RxBExA+k4FbEbBKNuLQRuBI/y/mE9mjcJ9fvUlNQoc2zJYqYUSCVndgGTjI9x681bSKbZo+KFaZTa2wIwgEjcQoZiIJktj61v0+itB2KJ525Y+YBt0ERP8XMcCq7UK1z4INvAulgzEghkEK0A+ZnJc5kdzwK3XLVxlb4IMlcNKxvZoI5wQcmPXvT+gMjfZr5AuSNo/wApf4pGQT2gNI7lvbLT9J+FPwiWlpIdlm3n90R5o4n+dUPSNG1pjcuMWuQSsR8MQxUiRMmBungAxXQ6XU27yubYDKQd7AGYxg7YIMRGOx44qPnfJJ644MrGtW4HRGCMu4Q6sMg5aCZAIf8AUH2rPUKyWQGt79x+GxQQPOcsBGcjJ7Y96gDVWLpayvzr5IUEMIbJBJkARMd44xFbNd09XFu2WYQ0owJDhkaQ0nkxukGdwY/SpnKKnrGnIRbiFANwVeFXZukqysY3jKzIMehwa25aUKxyGDbG5YHblX7GDPM8Yroep9Nt3la2T8+6VJUXPKxIKdvmnJnBPrXPdN6Rf0qOl+6lxFyjIf3CDukHKxHA9TDGq2i2Miy6Ow2NaYyQGKN8+NxLJMZj+HtHfmvnUelAAuVI9SBLQfUdxVZoLmy5auDO19ykdwbcmYjduViBHftXd6jTqytzkZ9CPQAxUEiWTTT+TzLWdHVxIMg8EAn6TFc3rehlDuAM8Z4Mf816Y3hy7bugq3+UQTDCCD+I/wCqr9foEJKMNr/wzg/7TgZq2OWUGc1LR5pbAUsxOcTmpVlsc/g9vSrDrXh4qGgH3+3v61UW3AAyAODW+E1kVoplFxdE17kAAY7EHnjmo9pDncZb1xwK1i4T+9HYT/SjugIC8kySOJ967QR0Xg9gvULDCdxdVP0Jivf68I8B6Q3uoWQP3WLkjsFEz+YFe71d0y0yrqXtClKVqMopSlAKous+IChKWhLjljwv271ZdQ1uwQPmPH9a5/8AZtzZkmZ9zXmdZ1Ek/TxvflmjDBe6RX2UN1izks3qYkH2Harex0zBG7J+lbtPodvGJ4H86kOQPTHrgfmvPjjS5LpTvg0aTSRzBI79z647VVdZ6iGcWrZyD5/uMCfQSCYqXqOpAkoJBIIx6kGDXPaPTBPm85UxuMSN09h5ZJJED1H1qE5Ku1FmOP3MsbAZd7GGCjAHcwSQO2cD81J0Ov327JRCwumSZG1FgkknBjG0R3I7V900BpWIJM5zgensZ9O9Rtbqyt+zbKMqthYUFFK8YGFmY/49JQSRFuyYz3FcBnUKVK7QSXL4I4HEehFa9f1tEUs7QqEBiR6jgHvzWGrvAlpxtB8+CAe/GZFVtzUIUG+LveRwSMjGSPYmp3uiKVkLX/DuKLtoxtXav+lZnifYZzUfofUFJZQrEBipBnBOdoYkEjJEjj1FNRqkuPI3ArgrjaCfXcBnkc8mo+itFVGweYvaG5gMjeN4JE/KgIzHMTUdJ7NCVxOl6WBYG0GVCHgST3Pyjlstjvu9AKmMoJXO24CPMBkgk+WSDtB82JHPvUGxcYlQCoB3HaqmCAw2vj5XAH6xntaaa8zkiMKocMZUeYPGY7Rz6GrIsoZA+Or3XRW88wSchVYTAERwjH7jM8S7N4gPuUBFIIiBmASfXbBycGQa5HwyLr67UoFYIo8xaAu8HyqQ3chjx2ieRPRtdJuNbcI1vCkMSG3GTcVAIkBMhZiKbW2da8Hyx1WzeVChm2GKE7fMx7oVj5WU5yO3YVX9TQ6fTh9GhNsyXZJZ449SSuSe8R6CpXSrLWma2lpbVhQfhkMDuOOSSTviZJjJ7zVout2MiKh3GWAWIAHMAD1kY9qjd8jjgqOl9Xslbd9kFu5dm2Ts8zRtG7ccx8vrMGpf7Tcb4huobYSQpJMMAIJKg7cQTIAnAqJrvFlpLmxlDKDmAMEfwj1BzMgkgcVP0+v8hufEW6m1nPyq+0fLPYwQ/PuO1dTT8hprdFZr9G19bd6wyyhKQ+BcA+XzEyD/AF/OjVaf4gFtyIYqrg7mXvuQkGRIBhsZAE1no3t6i6Tbb4X+UybEAgAsrgwIEgg5ifMJ4moQ8QC6G+ErG6jfCUXAfOV8wVm7HaCDIkb57VGvKJq+CLqlSyot7iBakSSrCInJjOJzxn2r0DpTC7Zt3AQyMuTncYxziDIzXn3im3Nn4u1N/wANjAJgZkrOSTz2yR2nHa+BdVv0iGNoIBUdwGQNEQO5OI713FG5bJZf00ywvqCVKKWVsn0ERjNQOs2yg3/DLg8hRLDvgdxU+7YdGxeAkyFYCOIMkZqUHkFSYfBO1uPTB7Gp9qlaemZro463oDqLYcobZJYAHmAcEiJU+1efeMPDjWD8QCVYw2Bhv4oGNrevr9a9vu2S3DYzIIGZxEiuT6po7Fxj5t3zI6yCCDMhlPMQec5qNvC+5f8AS+Eu/wClnjIWDgxPepdhC8C2hdh3VSf5V0A8KG3cZSoYA4PqvY/cV3vhbTm2oAUKPYV6kYOeymWRR4N/+F/hW5prb3b67btzAHdUHr6EnP2FdzUfSOSKkVqjFRVIySk5O2KUpUiIqB1jXfDSAYZsD296n1zviW8Qwx+7M+81m6qbjidFmJXI0pY34k45zmT6+2asEABhe1U+m6jBgr9Wz3E/WO31qyvKXWVYj0PPHp+K8aFLg1S/cyuazYGZiqgcyePQ/etF7UzwCwbJgTj+/StWoi4fhMhMQ0keUwcZ4JntX25rIYBSpj3z6EY7jHNLfk4L18FCCBMHBwYA/WqMygZxbLsOEUickCJPPFY+IevG2BtJB3D6ETlZiD6Vt0l9ry/ERNskxOZAjOMjv+KqmmmmXR9pLs3y0qJ8sHK9jPpGQykSfSsLfU95ugXFCjHykujgmd2I2gQAfY1u0+qYbt5XaT5fUCJIaQIIx+TX0aC2BcPw5DZct+9gCDA84A9ZqaIMqf2hXJdXGwZ3oVAZog715momoJYliwAGPLBmYPYFgeM8GO1TB0HTJvW0pG4gOoZmAPzCBPl5nmM1Ta9Sbqw+0AeZFBP6gn2+kVNHSD1XqMwVDN5v3YMwODGI5q26UI1IAySTIksAzEFTB7EWyvsCPXNP1ANgDykyecnOYEEwa+o+8WGBLXFcWwCwCFsg9hJ2ek8Ck1wy3Hu0dha07bt0k4AKkeVT5iT5TP8ACMj0zmptm6wIbeMLLrkhgQWBDTAwM+sVCGrUkFpKtkGDIzB3cEcgfQ1t6fpQlsW2IKksFXADK24IsHvt25H8J7VxFLN90MwbYRbcgHefNIUrIM5yIHccVC6V1pdQ1wWw1xbTAqYAI3K09xkw/wD7dq2aomyfioj3GPkPBCLOQoXESoH254r707pq6afgwA7bn8w2ksfOzf7Rt9uwA7yW+R4PlxBqrZtvvtz5gBCuIJ7EZB/5rZpeu2xdXT/vqdo7YXAE8fn2rZctB2F0eYGFRhDYByJ5VTBHrmtNjpNr9qa8d5cbTH/8wWxKwJIJ4z2PPaO7Gij6j/h9cuXN1u6vwmPME3FH+0YbMZkc10en0NrT2k0yFXJVhtYy7xuLSFWDMvj04rXqbqoxuNdW3LbRmYT94BY5Jj7Vs+KjbdQG+UQMqydxgrkSpnaPTtUr8IO3yQOi+HLVol1Ll2BAD/uEgyNoAJIIH2+9V2oW58J1a7cbddMNaUFlViQBhRBAgzB95q7t6xr9oXbd0DJKmVZSV8sboPlPfuMCod+5cCzcPnYBoBByRA2twwJgD1nvUJElzsp9d09XcS5Ftt1vaIODsQcAQBD4zG6TzFdh4dsj9nFoMVg7VMmcKAPrgD8VxKa596+VQwDBxuXytJXAXvuMkx65rqOk6sqAFUt3ImDAAHJ+YYP6UxctstzJ9iR0N/RLsXfDR+8/OfoR7VIUTB2xwM4P0OJwMgfyqJesMQDbYjb2cFlYc/Uc8/apGoI2+cwpHPykHtA9a1rV6ML2LhnAjABA7znPHE+01WazQ22LjaJcEN5QN0yCCfWvp6O7XbT/ABSFtyCIk3FMRuIiCJPryOKmakFkMGMc4JxzOZzH6VW7a2ia09HKabpvlQARtG2O6gcCTk981e9O0RHaoPRNNeuMRISW3SPOpSR3I+Yzj7119vTAV6XSu8aKs/vZ80ywK30ApWooFKUoBXPeI7G7azeU8DIzBnFdDXO+J33WyAYIhlPowyP796pz4/Ug0ThLtlZV32RQWZ4g5M4Hp24mo2o6nqUu2iq/EtXMNEko38TETCH1qNofEtp5VhsORLGQTiRIH4+3rUx7rQ20+Y9zxxiI4B/pXgSbg6kb1GzZquqKH8822naqkyrnGe8Coev1qncoLIwWN0NHm4j+Ig96iLqQqAEfFuIBlxLqfUyJJJHP0iqnqfiAAEswBPaZg+wHH5pF29EvTZE6tqjchd8k7tsgqdwUxjn5gD9hzVz4N1fxNEG+I+8KdyCZQoTuCqJLHgxHevN+qddJYMJJUyCTgwfSu78G9dtoAxQbWl9w5XdkmPxI9hWnJhbhs53JaOg0upLPnKMMkH5Svy8cgj9fUGms6kLFt2Ft4RxxLAhiBK5hVz2mIrLVxvChV2t5kZY+E05cEfxcmM/N9ax/bGUSWIKmGhe0917Y257c1jhLwzsomN3X2tkqWYugciNpCkd9uZHdZI9hXM6DrQ+F8NnCXUYpJ557SfNx3zmui/bLbSYaSO26WA9Cudpn1yeKrOoaHTsVuMqSpCoSTMfwuBkR9D/MVpi0Rootc6oNpdrm5gMcKYkKAMgcYk96y6a+wuNp2SMDsRkkewkDg5INa+raxQxXdtIAJMEgAyBmfWfxWfS3R1Kkz5pDAMTDAEEAc5Xj+lSyewnj9xd2tWweyzGEYkBCAfLks2Y3eUDHYsau7tyWRWQbN8o7QGXaQPKpz3IGZOTAxVR0rrK3brIjgMmHtFWH/jfY0MFIyCIA44q1TTt8QJddAp4CtLHBEqck+hwMjk9qUqOT5JHV+oDTob1zzbvKAoCnaGycc43GDzPbNSf/ADCSo+GUAE/MQRJB7qQD6/8A2us6gG3cW+pZVuOV+ITLKXLqpRsEYIHIgDsakWNX8UW7rI1rf5AJIWZgLsC4ODE+3rXWV0VOq6Zcd7P7I/w7aEh1YkM4BBYwedwkSYirLTdRC3WtoSAp3HcTAC7UYcyJ5FSNZ0i3cuB2L7/l8rEDOMBgRIB4BMxWR16q+xSVZQF3Mol8cNxPlHfFcZ27OB8Zai4b7zMMZQf6T8sDv6fUV0Hgm3ds2AHKr8QtcUtIIXanMZEgTniR61ftekkIqFUIINyC6E5hcYVRnHE1T9c8Yp/41BKkQY8uZk5Hbn05qXdqkd29UTtTZCMzFd9pWklvOQRtHkj/AGjPqCeRNV3Ula0zXQ+7cV2MWnALyAoHYEwZMzWxNY2osFijpa2RnzEkQIWTG2d0z3jmoXVdwcIGdxA2jBFtYgDMBjwT61CTonjjbMrWpteUsCm6SEQACS0mDnBIMEg/NiKuulagT5CPKSPUhQYI7nkelcr1S0Ld3T/vQhJPMkd8dsD8Vyeg6wyuXUlSzFh6jcZ/v71fDBJR0SyOMtHuNq5C4LFcy3fjnHefapelZTK7SB/qzu7yJP8AwK828O+OQGC3jjjdz7QRzBx9K6Oxcts8279ydsqrOTb7RkDcBkdzVbm4P6kVPE/Bc6DSXQG+Ndkb5QoY8veREAf3NbOo6sxCnzMrfDJU7UO0CWz5jOY/7rSmvCndumMElYWe53EVS67r6OZtj4jhtobO0NB4k5MQeMTmoqdqoBQd3IvPBClrW47yV/y9zrtZ9udxTtM10tRem6Y27Sqxlolie7HJqVXvYYdkFEw5Jd0mxSlKtKxSlKA+NxXNdfSVNdNVZ1PQ7gaHTxrX6NrbEjKmZH/IqHb6sy/KxnjGJFd51LpGTiue1nh1GOVrPPDGXJdDK4nNdT8QXN0fEYj6mP04qoua/cSZ/rXVX/CCkzLenP8AOvum8HKvCT7nNchhjHhEpZnI4a5bLcAnNWvhrUNaYo/yPxmAp+vof5gV1lzw0QOKqNb0rb2qyUE1RWpNOy5Nx2Qefau7csEkhxx5e4Mn/wBjVx0XxCICXmyPlYgxOZk9ic8e/NcnodXMo/zEcnvtnvPME/gV9ZZx7Y554HP5rx8uFqWz0YTUonbaq9x5IxAMxPpBHIPt6fjm+p6Bn3Qrvu/gABU8yDuM8A5qJ03xNdtDbvfaDwDIiTODU7WdaQjeFWTnEKSDyWH/ADFQWOcXrY1wVOr0zCBcuFhMifKYgwGHc/0qPp9Qy27xQAuuwlSJ8vmmRmRH6Cvuq6ghz5pzM5+v5xWvw9qVGo2oNpcHONxKqW9OIDYzVrUnB2jse2Mls6jS6WzqD+02HKO9uHVOQSY3QOWBQggc11VpLWDsWUBKkYuAcuRPYzH1muatqiqCLQQQxeMySNsCMg5DSOwPBqZYTcvwCqm5hoLn5pxsbkHPesqlZycdlhpep2d/xcqSPh+bzBs4iY27ZP8A7RUvU3FW02C1xWVmW35YIYEsu4YJkHuTGPWoxS07ozXCr22USIO7aDAk4kyZ7mPpUG7ftJqGuWDdNwgoFIYWy4ySW5GFIEkCpplVGeq6laSXBKFxs+GFyrZO4DA/enM5JzWzW2nvIkX1t7FlmcL8WCSDI5BxHOY5rOxs1Vtbl62pugkHZkA7oEyfQDMRnFcT4j6/dvSApRFJAWCBIJmfeZx2zSMe5kjsB4gs3nNkuSWUKXDAQF5YTgyOQI/p9bw3pVWSGumYBNyDIJwdsKBIjM1zHhLo72w967YZt21UDDaRMkt5hhTgfaug6jr1URyceXMD7Rk/muZKi9Eoxb0iHqr5+KhusttF4tJwoghZP2H4HNQNVf2mAoyw7jjgDcMHP8q39S6oQ0uPMchTHlJEBsdoJAB7/aqrW2vhieAVkn0B80+2OPpXcMHN9zL5NQiY+ONWFs2gCN1w3F9T8Ndo+4PB/wBxrlNO8f3+Kjdc6m16+XjyABFH+lSc+xJJP4HatFrVgHuP5V7Kx0jzfU2XjNIwf7/4q56R1a6uA5ieOw9eeO9c5Zu/erHT6naP0rNlxd2mjVjy9pfX+sPckbmbtJPP5+9dT4G0RuXlb9y0Pvu9T7k5J9q4zo2juX2221Jk8/uj3P8ASvYfC/RRYthRnuT6kjJqeDp+12VZ89qkdCK+0FK3mAUpSgFKUoBQilKAjXtCrciodzoCHsKtaUBSf/rq+gr6OhqO1XVKA5vV9KEcVx/XekxMCvS9Tamud6ropBxQ6eUajSFTKyD61HudQI5WD/EOJ9YjFdb1Dp0E1SanpntVcsalySjNrg5+zqk3EMcfT+X6Gvl7UgGJxkZmrG90UHtUO50P61H0kT9VlVeu5gHHbGfzUbTdVNm9buhdxtsG2kwD2IJHAIkferS90X1mo7dKA7VLsVUcc2dp0zqn7TbDpbGwsRcts+4AwDt3YKNmVaOJxXQ2BZfa+1t68SdpYrkSAYJMRPBxXmnSdU+mub0JHG4djExI9pP5PrXVaXrx/hUyOR5fpnGK8fP0soO4cG/HlWRVLk69LCMxT4CKsgzJAJyBtYGCY7RHNRv2e8WB+Mv7OV4iX28QUIAb05P07VQf/nckGRmR6DB9cZ/p95lvr9mAbhdmjnn1xz7xNY/rXKLfS+GXti9btO0QoJkSm0BSuY5JaOZwKgXfGNnd8O1aFxpkYGCeTjHOdxqsveIbRkEO0ERJA+08x9s1X3fEg27Utov2B55wMT9RXY9/FHViXLLzUdRuP22kYY7sZkwCcQMExORVRe1gEkNvcyQ3Cjjgdz9ftMVT6zqLuZZiR9TFa7F3ae/5/l+athgf3E+5RWjK6xJ3EySfzjmffNOu9R3olscj5vYYgfUxJ+vvWV5fTkjj0nMn+dbNJ0Utk969bBirbPPz5b0iht9PBrcOgBu1dppPDftVrY8Oe1azGef6XwhnDEfSui6V4MVmHl3H1Oa7PR+FieRXS9P6IEHFKO2V/Q+graUACuktWoFfbdoDis66RFKUoBSlKAUpSgFKUoBSlKAUpSgMXFV2r081Z1iyTQHFdS6f7VS3dH7V6FqdADVVf6QPSh04a7o6iXdJ7V217ovtUK70X2oDiruj9qh3dH7V213ovtUG/wBI9qA4u7pPatCSn0/vIrq7/TPaq7UdM9qhKNolGVFZ+1Y9T7Y/SsPjj2/+Vr1WhI4qC6sPWsUsDvRthmVbLBrw+v3x9v77VpF45/v++KjBz/CT+lbFtueFriwMk88Ubw4+v94rdaBkRz+Y57ev1rLSdKuMczXR9K8PH0rTDClyZp53LgjdM6WT2rrum9F9qmdM6Pt7V0ej0FaDOQtJ0kelWtjpoHNS0tgVnQ4YpbA4rKlKAUpSgFKUoBSlKAUpSgFKUoBSlKAUpSgFKUoBWDWgaUoDS+mFRbmkFKUOkS7pRUK/oxSlAVuo0Qqu1GjEGlKAqL+hBNaR0hSe1KVwEmx4cU+lWOn8PIKUroLTSdCSrzR9JUUpQFtY0YFSgsUpQ4faUpQClKUApSlAKUpQClKUApSlAf/Z"/>
          <p:cNvSpPr>
            <a:spLocks noChangeAspect="1" noChangeArrowheads="1"/>
          </p:cNvSpPr>
          <p:nvPr/>
        </p:nvSpPr>
        <p:spPr bwMode="auto">
          <a:xfrm>
            <a:off x="155575" y="-1927225"/>
            <a:ext cx="61341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8921" name="Picture 8" descr="http://www.fotokanal.com/images/67/p-37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5316538"/>
            <a:ext cx="235585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0" descr="http://www.cocktailing.ru/img/u_ingredients/img_primary/ingredient_salt.pn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5" b="36383"/>
          <a:stretch>
            <a:fillRect/>
          </a:stretch>
        </p:blipFill>
        <p:spPr bwMode="auto">
          <a:xfrm>
            <a:off x="0" y="3860800"/>
            <a:ext cx="509428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55663" y="1651000"/>
            <a:ext cx="7408862" cy="100965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Продукты растительного</a:t>
            </a:r>
            <a:br>
              <a:rPr lang="ru-RU" sz="2000" b="1" dirty="0"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latin typeface="Arial" pitchFamily="34" charset="0"/>
                <a:cs typeface="Arial" pitchFamily="34" charset="0"/>
              </a:rPr>
              <a:t>происхождения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663" y="2833688"/>
            <a:ext cx="7408862" cy="100965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Свежая и замороженная рыба, мясо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(в натуральном мясе в 10-15 раз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меньше соли, чем в колбасе)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7363" y="487363"/>
            <a:ext cx="8145462" cy="866775"/>
          </a:xfrm>
          <a:prstGeom prst="roundRect">
            <a:avLst>
              <a:gd name="adj" fmla="val 2054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Продукты с низким содержанием поваренной соли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(менее 0,1 г на 100 г продукта)</a:t>
            </a:r>
          </a:p>
        </p:txBody>
      </p:sp>
      <p:pic>
        <p:nvPicPr>
          <p:cNvPr id="39942" name="Picture 6" descr="http://ic.pics.livejournal.com/znay_vce/49735500/598863/598863_30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3" b="14323"/>
          <a:stretch>
            <a:fillRect/>
          </a:stretch>
        </p:blipFill>
        <p:spPr bwMode="auto">
          <a:xfrm>
            <a:off x="6378575" y="1651000"/>
            <a:ext cx="17922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8" descr="http://kissteen.ru/lessons/mashes/images/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6" t="9435" r="3709" b="21161"/>
          <a:stretch>
            <a:fillRect/>
          </a:stretch>
        </p:blipFill>
        <p:spPr bwMode="auto">
          <a:xfrm>
            <a:off x="5260975" y="1746250"/>
            <a:ext cx="116363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855663" y="4041775"/>
            <a:ext cx="7408862" cy="100965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Зерновой хлеб с низким</a:t>
            </a:r>
            <a:br>
              <a:rPr lang="ru-RU" sz="2000" b="1" dirty="0"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latin typeface="Arial" pitchFamily="34" charset="0"/>
                <a:cs typeface="Arial" pitchFamily="34" charset="0"/>
              </a:rPr>
              <a:t>содержанием соли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55663" y="5248275"/>
            <a:ext cx="7408862" cy="100965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indent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Молочные продукты</a:t>
            </a:r>
          </a:p>
        </p:txBody>
      </p:sp>
      <p:pic>
        <p:nvPicPr>
          <p:cNvPr id="26636" name="Picture 12" descr="http://produkt-pitaniya.ru/images/kartinki/food/ryba/ryba-pokupka-vybor-hraneni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5638" t="40346" b="7793"/>
          <a:stretch>
            <a:fillRect/>
          </a:stretch>
        </p:blipFill>
        <p:spPr bwMode="auto">
          <a:xfrm flipH="1">
            <a:off x="6353297" y="2826327"/>
            <a:ext cx="1900053" cy="1045029"/>
          </a:xfrm>
          <a:prstGeom prst="roundRect">
            <a:avLst/>
          </a:prstGeom>
          <a:noFill/>
        </p:spPr>
      </p:pic>
      <p:pic>
        <p:nvPicPr>
          <p:cNvPr id="39947" name="Picture 14" descr="http://akak.ru/steps/pictures/000/016/046_larg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2892425"/>
            <a:ext cx="116363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Рисунок 23" descr="зерно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1"/>
          <a:stretch>
            <a:fillRect/>
          </a:stretch>
        </p:blipFill>
        <p:spPr bwMode="auto">
          <a:xfrm>
            <a:off x="4927600" y="4037013"/>
            <a:ext cx="1438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6" descr="http://findfood.ru/attaches/product/muka/zernovoj-hleb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9534" r="5270" b="25073"/>
          <a:stretch>
            <a:fillRect/>
          </a:stretch>
        </p:blipFill>
        <p:spPr bwMode="auto">
          <a:xfrm>
            <a:off x="5927725" y="4049713"/>
            <a:ext cx="213518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AutoShape 26" descr="data:image/jpeg;base64,/9j/4AAQSkZJRgABAQAAAQABAAD/2wCEAAkGBhQSERUUEhQVFBUUFBoWFxgYFRQUGBUYGBUXFxgXFxgXHCYeFxokGhoVIC8gIycpLCwsFR4xNTAqNSYrLCkBCQoKDgwOGg8PGiwkHCQsLCwpKSwsLCwsLCwsLCksLCwsLCwsLCwsLCwpLCkpLCwsLCksLCwsLCwsLCwsKSwsLP/AABEIAMEBBQMBIgACEQEDEQH/xAAcAAABBQEBAQAAAAAAAAAAAAAAAQIDBAUGBwj/xABGEAABAwIDBQUGBAMFBQkAAAABAAIRAyEEEjEFQVFhcQYTIoGRB6GxwdHwFDJCUmKS4RUjQ1OCcoOzw/EIFhckM2NzorL/xAAZAQEBAQEBAQAAAAAAAAAAAAAAAgEDBAX/xAAkEQACAgICAgIDAQEAAAAAAAAAAQIREiEDMRNBUWEEInGBQv/aAAwDAQACEQMRAD8A9xSJUIASJUIAQhIgFSIQgBCEIBUiEIASpEIBUJpeBvTBiG8dEBKhMp1Q4SE9ACEIQAhCEAIQhACEIQCJUIQAhCRAKhCEAIQhACRCEAqEJEAqEiEAqEiEAqRBKxdobUeCTTH5dQYgj1UuSRqVm0kLws2ntNtVsDwviS08tYO9PaBrv4/JZmvQosvxXC6KGLzSIuPKeizqmJgEqsdrgOB4aRN+V9VOezaLr6pkm8mwUIl38MEgXmeZhOw+NNTxwQDpum8T0lHeZXGAFH+mjqTnNaDPi15TwVxm0Bv0O/h1WfinDLxJ0Ee5R0KZa3cL6bgFSn6FG8ClWF3t7OjfaVJTxDjv00uT6q8iaNlCzsNtEnUDy3FTfjuLVuSFFtCrMxzSeHWFYVGCoSIQCoSIQAlSIQCoSIQCoSJUAiEIQAhKkQAhCEAIVXGYgizLnyUTsc4NuBPWVLkkbRaxDrRxCwqwMkCfFuCk/tKXFsHMeF9yttoaX6nfpoFwk/J0Wlj2ZezBVZUJDAd0uMEjf9xuWtiJIkeSiIE8xv14Kw10i5totiqVBu9mDi6p0Bgk7ws3FBw3lx4bl0eOpCDEFQswLGtzOEkcdPRcmt0UmV9g15kEeIDTXjvWjltpeZVXANZmOWznCANJvc+4K847h69VcOiZdkVStEkxbfoq7sRmERBB9VPWptIiJSUaYBO+OS1pPsENPDnNInS4NvNWIiw+z9VX2hicosRrB9JhZGK7RZTlgzMjkozUXRWLZvvaND6puebF19TxKhZWOXWTFtxvvI+SO7kkg+KPI6wrqySxV03dNyWlVNg1xG+CTbpKrNOm8gb/AKoruIy7gTGu/wCaputmUaWExL80G4Om6BxV9YNRz2tPdkB7bguBcOYIBBNp0Kwx7Te4eaeNw7qTh+phD2kHRwBg5ekq1NLsKDfR3SFmbI7S4bFD+4rMef2zDx1Y6HD0WmuhDVAhCEAIQhACEJUAISIQCoSEriu03bWJp0DA0NT5M+vpxUTmoK2XGDk6R0G1+0tHD2ccz/2Nuf8AUdG+a5JnaHEY2uKbHCnTmXim4SGA3JdqeFouQuH2hi3OD4DjAzOIl2Xm62/irPYbaNduLyNpuPesgiCMoBDsx4C0ea8rnKb+j0+NQX2esUjqGgQ23TS3uCYMMS3x2JMniBuRhqrjENyt36C/ncp2KrZbG8q7SWzziUnzIAAixPLcOZUuH3zYAiL+qbhWCJGhv1P3byTarpDuWnDifes+zSVrCSL24pcRUhpjgko1ZbPJUcVihIAk8Lb+ZKSloJbHMql7jE+EXMWTHuqOIEAtceQi/qrndENNx5WWbiMRltPXX3I9KmP4TYbBtYZsXxztPXirJpHMZuLRwHHrqkwtIGHOM20+ZU1R4i2sWCRVdIN2REAO5x6qPFVw3wggE2HGYT+8EZpB4dVEWNiakayL3B+qpswg/s4PbBkkb+e/r5qngcIHHxRJjWDAibDirOAxbpLXNIBJAt5+QuFZyAXtPvUxinUkim2tMixODaW5Qb62NyeadhMWXOLcpAaIvyT8Ls5rSYOt+nRSYu2U+R+/RalWzBlOpLuHUIxlaLalvimLDUX8tyVtTKM2vuk7gPgocRiBlOYQXCI67vJS7So1Du9hoJPSZudwHqmbQ2cyrAqMY4CRDgD+bXdyCKWHkA/mgC51kfBXC/TlbWF0jfsl/R5v/wCFtQS5ldrXA+EZXyBuhwvPQKDYftLxeFcWVz3zWnKW1JFRpGoD4meTp8l6gx2aSYBC4L2h9mqZY7EUmPdVc9ubIC4QQWklo5xfiVNVuJ2jNS1M7zs72xw2NH90+HxJpuhrx5fqHMSFuL5lfRqUXCWvpvHiaTmY4RvBsfML0zsF7TzUc3D4w+J3hp1dMx0Dam6Tudv33uekOW9Mnk4a3E9OSIQux5xUJEqARKhMrVMrS46AEnyEoDku2u3yJo0/94RzuGzuEXPkOKwtl9kzVFOrUqQxxksAhxbyPO1+BssnamKc85j+olx5kmSVPsPtMKDm0qh8LjDXEzlcTZp5E7+J4G3z8lOds9uLjD9Tt8DsWlRDxSY1jagGZviIMNyiQTwJnjN1NWqujUQORHQKniNssYN5MaAGfMblTqOq1mksAAmAXGOGnGJXZyro89X2aFKuZAcdTYlW8RhxaBJ8/eq+HwJaRJBa0C/7o5fp0WjUMhZGPdhsjENaN31VdrszjB8MGfv0TMV4W20mfdH31VfZ+NJeGwDM8ZsolJWkalqzRohrRYa3N59VGyiCZIBDSIsOoHwT69OJMwB9VHXzNsBLSevuVN16MLL2giNOa4zFYkuq5G+J02HFdRjMVlpmJzEQ0TvNvdr5LC2Hsdr6vfFxzMJjgCWkGeJg/BcuVPkkkjpCoptmth68NDXWIt9NE6nSc4OE2m54R8VQ2zhnDxTABF1p7NrF7Ad/xXSL3iyH1ZJRZDQLWhZ21cUzPTaSLmQZWu19yB5rE23s5jiXAeMiCRY/fNbyNqOhGr2T1HRUbGjgPcIn0haTWRccFgbLBAb3rogxJ9wlamOriBB4afNIz/Ww47otNeZJMRZR4i7BvIv6Ksca0ENdJ1Ppp9VNTqS2SbELVLJ6MqivRkvJebEDLvHE/JSYzBBwBmDG7f05patDMAN3nZVa2zHl5cHmAAG3/La9+C12l1Zqos4Ag07bk+tUysNjMfcJ2EwhbrJMDp5KSsNTuhbtr7J1Zh1MSaeU2cTuJsN13XlXsO4XsJGsXieHFZVbFFocxzfym1pkG4P/AEV/YFKxOu5cuPkbdFyjSsmxtJpIztaQNM+UiYgmDpwnmvMfaRgKNOrTNENYXscXBthYgA5RYTfhovVNqCn3bn1LCm0uJBIIAEk2vu9y+d9q7RqV6meo9z3aSTJjcOg4LtLaK4u7PdfZd2w/F0DSqumtQABJ1ezRr+ZGh8jvXbL5z9me1HUtpYcj/Ef3TubXiL/6sp/0hfRi68btbOfLGpaBCEKzkKqm12k0KoGppPjrlKtIIRg8axd7jgFkYym5pBacrgZa4WIIuCPNdRtfCdxWfSO4y3mx12H4jq0rDxbQ6Y+vwXy2nFn0ou0ekbE2h+Iotu17hTbnM5m58txYQfFKv1GCA1uW2oiPPlovMNm9sTgqJp92HAvL5kQJAmQBO4XldN2Q24cUXEaRJ5OdIDfcT5L1KSaPJKDizqqUGBOvAe/ojwzlJJ4/YVepXh2UiCRbTQRafvRRVK0O58ltoih20MFmFn5eo3KlsnZ7g4VP0ib73boA4a3UWI2qe8yk8Lb7q4zaGYBulunVcVGMp2vRe0qNF+LnTcqrtoOBATMLU8MXkc5ESSIVfGVPEI4hdyKNGpSBaS7mZ4dFTwrww+FhfI/TFzzBNt9zZN2hjctIb+PmrGx6Xd02zdzxmJ8pA+C5Pc6RXqxcfhTVpi2WbwSPlb3rLw+MNI5Xz4XacOnmt6qLRxVWvQD7kTlSfH7XYUvTIqW0Gl0g6z11uYTHYnPWIBAGQDmTM/BUcbsynSqDu2nM8EuMk3mxnib2G4KaqLsy/pdBdabiY4ypuXT9FUvRsVKIcMojQR13Ljtt7UrU6gYGwCYL506AfNdYKoyl2gDfeFjbX2ealPOLgXcN8cVPMm1rsQddmds9xe9oJJjU8bWHSYXW0KIYyLEj4rlNjSKkNg2jjC6nB1CWy6J3Dit4KxHJ2KyqI6281I5piAfvzVWnQh8aCfhdWTPG3Nd09HNisZl5pjn54Gl56qR5BEcVXp4gZoaItc26LZfARV2xQBjwFzgYncB5c0zA12sAERm5W6K5WpucY05cT5LhfahturQNCnSyiZe4kaZYA0Ohk2jcpUd2at6LXb/tUMM11BjZfWpG+uUOlpJHE3gLx1j7lXsdtB1Z5c9xc46k3J3fYUBMaCPislI9PHCjpPZrgO92ph4mGF1V3IMaSP8A7Fo819DrzT2MdmjTpPxbxBrjLTn/ACwZLv8AU6PJgO9elrvxqonn5pXIEqRKuhxEQhKgOa7bdnvxFHvGQ2rRBc0nRzYl1N3IxY7iBznzPDYxtUGJDh+Zp1aeY+a9n2r/AOhV/wDjf/8Akr592hSIcHNJa4bx8+S8nOlaPXwW0zcxGFYW+Iku5RbrNkvZDJhMUakkMcxzXCDY2IjlIHqsbB9pm6Vm5T+4CWnmRu8vctig9rmFzCHHWxkR5LjTjtHZ09M7w9o6FQgBzSdxtbrOikxQltndCD6rzTKZLh4ZsSOHCwutqn2kLaLWEEObbMTMiLk75m6vJPs4vja6K+Mxz/xLsuYgEAm+7mFu7L2tnIDtR71zrtruIbvGYZognKDeBqCVZ29tDDCmDReM4u0N33/VGnmshHHdmy3qjtXYkNGqz3YqXyuKZ2hq1A1oY4umAG+InfYC663BbJrFmapDXPDYETl4h0WLjIsu130cmq7LW18Y1waG6R7o3rewldrqbcrg6GiTzAC5qpsrK2C6/rqrOxMGc5Ad4Yk6a7gB96KE2pf0NKjoDWTqWlxdY20Mf3Q8cC1juIVjAY5z2tdowjdvnS+q6KVk0adUCD6f1Xn+0tq1nYt1OmQAxwBj+HV1+RiF3TKrTMXi3n81zO0aLGVHOY0DMSXHeTN5PVc+SOVbKg0rLWB2sDDNZseq2GCxERuI5RBXIbLxjBiJ0ym8cYhde3HMJEEGf+nkt4+tmSIDsdjQSwZXcR8+Kr4ig5rgS4kbiVsOdaAoq9JpbBuFkuJPoxS+Sth37w6Z3HcePRWXF2kWPvHRUsDRY1xOebzvdE6QdwTNp9qsNh/zVGzwmXeguqjdbD70UnY8ir3II8HiOswT10hbb8SxgDnQB+4wPU7l43tvtjmxVSrRmHtDeEAcPO6x8f2qrVRDnkgc/uFkdHV8dnonbP2kMpg08M7NU/eB4W8YnU+7qvLdobTqVnl9Rxc46yZ96rulxvf1SFsarXI6R46JM6ubCw7KmJoNqDM11am1wMwWl7QRbiFUpUZuVf7PD/zmHG/8RS/4rVzT2dmtH07TphoAaAABAAEAAWAAGgSpUi9x8sEIQgFQhCAjr08zXN/cCPUQvn/FN3HUWPUa/BfQa8T7d4H8PjagjwvPeN6Pkn0dmHkvN+Qumer8Z7aOM2hSuVUp1X0yHU3Fp1sfuVo4oyD1VWrSt981xi6PU1ZZo9rHf4jWu4kCPONFoUtu0X6nKTxHzFlyjm3TMv36LpimcraO2Y8EeEg9II9yh7lpPiAjiOK5AOI0JCnbtaq39Z87/FT4/g3P5OpwzBTqZ6TntcOYIjQg20Itquzoe0IRFSkC2RpFgP2jeZXldPtE8ahp8von/wDeHi336lalNGPB9nr1Ptph6l3Nd/LI80+r2nwwaSxwDuTTPlZeSUe0QAggxqdD6JXbbYb3B6fMJc/aJ8cPk63tN2rdUpmgA17JkVIIMzNhu4ea1NidrKFLC0GOJLrh4/aATHLgI4Bed/2mwi/zv66Jp2gwbzPATCxNp2U4Rao9fp9tMOAAKjRafXTkeigftjClkOxDNZ/Nm+C8lO0GzY6ck5+1GujcVTb+CfEvk7TGY7DsqE060yJMB8TfkI/qs/A9rDSqBwc5w3ggO37iSCuWdtFqjdtABYr9IrCPtnomM9qcPllN0aAOIAiN4AN53yszG+0zEuENDKYI1gkx1JXFnHjqmHG8p9VX7E4QRsYjbleoDNZ8HUAkDziAs17nczz3KEYpx0Eeg/qmQ46lZVF69EwHEge/4fVL3rBuzH70A0SUsISJPvVhuEAUNo6RiyAvc7kPvyUrcKBc3U4Z97kF43Lm5fB1Ua7GjgVq9icCam08M0f5zXnpT8Z9zVkMMn74r0T2ObHz4qpXI8NGnkB/jqfRgP8AOFXGv2o58rqDZ7ElQhfQPlAhCEAIQhAIuI9qmwDVw4rsEvoSXc6Z/N/KYPTMu3SPaCCCJBsQdCplHJUVCWLtHzG96jqH78h9V1ntB7GOwVXOxpOHqHwH9h17s/LiOYK5BzrLwtOLpn01JSVopuufvjKQM+/vonvb8PkUod9/fVdLOdEbqagLVacfv3qLu1UWZJEAZp1Te70Vip8EmXTorsiirk+KcaWvJPIspMtj0RsxRK/d/VKaZsePVSDXyTv0hLGJGKBmJ5hAokieCstZ4hyCfSbY81LmWoIqjDac0ow2ttFeaLjRPA16qc2V40Z5oCFNh6fwVutTGXTfyUbHiDbzTK0bikyOjSVilTETfyUIekbU3LGrNTovUyANfJR97dV2vP8ARObTM3j74rm4o6KQ5zyU6m3mmsIHL70Ty7hb7+KkuxWg5oaCSYAAuSTaBxJ0819C9iOzv4LBspGO8Pjqkb6jokdAIaOTVwvsr7CEubjMQ2Gi9Bh3n/OPL9v83Besr18MK2z5/wCRyZPFAhCF3PKCEIQAhCEAiEIQEGOwLK1N1Oq0PY8Q5p0I+R57l4R267C1MA/M2X4d58D97T+ypwPA6HrIXvyq7U2azEUn0qozMe2CPgRwIMEHiFE4KSOnHyOD+j5bnilBWz2z7JVcBWLHiWGTTfFqjeXBw3t3dCCueZUXmxZ7VJMmckP36pudJnQDnKOodfTRKH/T6JJVIxiZLhNLtVKP6JHMSxRA6xPRPF4CR7QSfVPiIKpslIe0+I30T83g81GNeqALRzUM6IlNYSOn3qpWVZB6qk9whOoETCOOjFLZddU8KgFXdxCkpuEEKt+Ig2UxKkwaYKkptvdRveU38QujtkKkaEAC339E4VB5LPbiuKkY8u0C4uD9nZTT6LD3jgvS/Z17Ne+DMVixNMgOpUiPzjc6p/DvDd++1jk+zr2duxbxWrg/h2nfbviP0t/g4u8hvj3NrQBAsBaF24uP2zy83L/ygASpEL0njFQkQgFQkSoAQhCARCEIAQhCAo7a2JRxdJ1KuwPY7yIO5zSLtcOIXhvbb2U18JNSiHV6AvmaP7xg/wDcYNQP3NtxAX0AhY0mVGTR8g98RrccQnCuDvX0b2n9luCxpLyw0apv3lKGkni9sZX9SJ5rzDbvsNxlKTQNPEt5EUqn8rzl9HeSjE6rkOCzJSU7aWwq+GMV6VWif42OaD0JEHyKph7uqzEpTLQen94qYrngk75ZiV5C28TogHiqwxCcK4TFjNFiPXcnA71X78IGI6rMWUpole30Ka1iBW5FAJOjU2LRNm9eCRzd+/okbhncAPUqV2GiMx16Ae5SVsgLjonNpE8F0uxOw2KxMdzh3wf1vHds65n/AJvKV6DsH2JtEOxlXOf8ulLW9C8jM7yDVqTfSJcortnkmztkvrVBTpMdUef0sBJ9BoOZsvW+yPsfDctTHQYuKLTI/wB44fm/2W25nReibJ2JQwzMmHpMpN35RBPNx1ceZJV5WuNds4y5n1HQ2nTDQA0AACAAIAA0AG4JyELqcAQhCAEIQgBCEIAQhCARCEIAQhCAEIQgBCEIBr2AiCAQdQbg+S5/aPs82fXvUwlKeLG9071plpK6JCA83x3sIwL57t9elwAe14Hk9pPvWHiv+z87/CxbTyfRI97X/JeyIWUbkzwat7BcaPy1cM7/AFVW/wDLPxVV3sS2iD+Wg7pV+rQvoRCUbkz57b7F9o/5dHr3o+it0fYhjjEnDN61Hn4U17yhZiivIzxbD+wnEH8+IoNv+lj3/HKtfDewxgM1MW8/7FNjPiXL1JCYIeSRxGE9juz2Xe2pVP8AHVcP+HlXR7N7MYXDx3OHpUyN4Y3N/Mb+9aiFqSRLk32wQhItJFQhCAEIQgBCEIAQhCAEIQgBCEIBEqEIAQhCAEiEIAQhCAEIQgBCVCAEIQgBCEIAQhCAEIQgBCEIAQhCAEIQgBCEIAQhCAEIQgP/2Q=="/>
          <p:cNvSpPr>
            <a:spLocks noChangeAspect="1" noChangeArrowheads="1"/>
          </p:cNvSpPr>
          <p:nvPr/>
        </p:nvSpPr>
        <p:spPr bwMode="auto">
          <a:xfrm>
            <a:off x="155575" y="-1462088"/>
            <a:ext cx="4105275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1" name="AutoShape 28" descr="data:image/jpeg;base64,/9j/4AAQSkZJRgABAQAAAQABAAD/2wCEAAkGBhQSERUUEhQVFBUUFBoWFxgYFRQUGBUYGBUXFxgXFxgXHCYeFxokGhoVIC8gIycpLCwsFR4xNTAqNSYrLCkBCQoKDgwOGg8PGiwkHCQsLCwpKSwsLCwsLCwsLCksLCwsLCwsLCwsLCwpLCkpLCwsLCksLCwsLCwsLCwsKSwsLP/AABEIAMEBBQMBIgACEQEDEQH/xAAcAAABBQEBAQAAAAAAAAAAAAAAAQIDBAUGBwj/xABGEAABAwIDBQUGBAMFBQkAAAABAAIRAyEEEjEFQVFhcQYTIoGRB6GxwdHwFDJCUmKS4RUjQ1OCcoOzw/EIFhckM2NzorL/xAAZAQEBAQEBAQAAAAAAAAAAAAAAAgEDBAX/xAAkEQACAgICAgIDAQEAAAAAAAAAAQIREiEDMRNBUWEEInGBQv/aAAwDAQACEQMRAD8A9xSJUIASJUIAQhIgFSIQgBCEIBUiEIASpEIBUJpeBvTBiG8dEBKhMp1Q4SE9ACEIQAhCEAIQhACEIQCJUIQAhCRAKhCEAIQhACRCEAqEJEAqEiEAqEiEAqRBKxdobUeCTTH5dQYgj1UuSRqVm0kLws2ntNtVsDwviS08tYO9PaBrv4/JZmvQosvxXC6KGLzSIuPKeizqmJgEqsdrgOB4aRN+V9VOezaLr6pkm8mwUIl38MEgXmeZhOw+NNTxwQDpum8T0lHeZXGAFH+mjqTnNaDPi15TwVxm0Bv0O/h1WfinDLxJ0Ee5R0KZa3cL6bgFSn6FG8ClWF3t7OjfaVJTxDjv00uT6q8iaNlCzsNtEnUDy3FTfjuLVuSFFtCrMxzSeHWFYVGCoSIQCoSIQAlSIQCoSIQCoSJUAiEIQAhKkQAhCEAIVXGYgizLnyUTsc4NuBPWVLkkbRaxDrRxCwqwMkCfFuCk/tKXFsHMeF9yttoaX6nfpoFwk/J0Wlj2ZezBVZUJDAd0uMEjf9xuWtiJIkeSiIE8xv14Kw10i5totiqVBu9mDi6p0Bgk7ws3FBw3lx4bl0eOpCDEFQswLGtzOEkcdPRcmt0UmV9g15kEeIDTXjvWjltpeZVXANZmOWznCANJvc+4K847h69VcOiZdkVStEkxbfoq7sRmERBB9VPWptIiJSUaYBO+OS1pPsENPDnNInS4NvNWIiw+z9VX2hicosRrB9JhZGK7RZTlgzMjkozUXRWLZvvaND6puebF19TxKhZWOXWTFtxvvI+SO7kkg+KPI6wrqySxV03dNyWlVNg1xG+CTbpKrNOm8gb/AKoruIy7gTGu/wCaputmUaWExL80G4Om6BxV9YNRz2tPdkB7bguBcOYIBBNp0Kwx7Te4eaeNw7qTh+phD2kHRwBg5ekq1NLsKDfR3SFmbI7S4bFD+4rMef2zDx1Y6HD0WmuhDVAhCEAIQhACEJUAISIQCoSEriu03bWJp0DA0NT5M+vpxUTmoK2XGDk6R0G1+0tHD2ccz/2Nuf8AUdG+a5JnaHEY2uKbHCnTmXim4SGA3JdqeFouQuH2hi3OD4DjAzOIl2Xm62/irPYbaNduLyNpuPesgiCMoBDsx4C0ea8rnKb+j0+NQX2esUjqGgQ23TS3uCYMMS3x2JMniBuRhqrjENyt36C/ncp2KrZbG8q7SWzziUnzIAAixPLcOZUuH3zYAiL+qbhWCJGhv1P3byTarpDuWnDifes+zSVrCSL24pcRUhpjgko1ZbPJUcVihIAk8Lb+ZKSloJbHMql7jE+EXMWTHuqOIEAtceQi/qrndENNx5WWbiMRltPXX3I9KmP4TYbBtYZsXxztPXirJpHMZuLRwHHrqkwtIGHOM20+ZU1R4i2sWCRVdIN2REAO5x6qPFVw3wggE2HGYT+8EZpB4dVEWNiakayL3B+qpswg/s4PbBkkb+e/r5qngcIHHxRJjWDAibDirOAxbpLXNIBJAt5+QuFZyAXtPvUxinUkim2tMixODaW5Qb62NyeadhMWXOLcpAaIvyT8Ls5rSYOt+nRSYu2U+R+/RalWzBlOpLuHUIxlaLalvimLDUX8tyVtTKM2vuk7gPgocRiBlOYQXCI67vJS7So1Du9hoJPSZudwHqmbQ2cyrAqMY4CRDgD+bXdyCKWHkA/mgC51kfBXC/TlbWF0jfsl/R5v/wCFtQS5ldrXA+EZXyBuhwvPQKDYftLxeFcWVz3zWnKW1JFRpGoD4meTp8l6gx2aSYBC4L2h9mqZY7EUmPdVc9ubIC4QQWklo5xfiVNVuJ2jNS1M7zs72xw2NH90+HxJpuhrx5fqHMSFuL5lfRqUXCWvpvHiaTmY4RvBsfML0zsF7TzUc3D4w+J3hp1dMx0Dam6Tudv33uekOW9Mnk4a3E9OSIQux5xUJEqARKhMrVMrS46AEnyEoDku2u3yJo0/94RzuGzuEXPkOKwtl9kzVFOrUqQxxksAhxbyPO1+BssnamKc85j+olx5kmSVPsPtMKDm0qh8LjDXEzlcTZp5E7+J4G3z8lOds9uLjD9Tt8DsWlRDxSY1jagGZviIMNyiQTwJnjN1NWqujUQORHQKniNssYN5MaAGfMblTqOq1mksAAmAXGOGnGJXZyro89X2aFKuZAcdTYlW8RhxaBJ8/eq+HwJaRJBa0C/7o5fp0WjUMhZGPdhsjENaN31VdrszjB8MGfv0TMV4W20mfdH31VfZ+NJeGwDM8ZsolJWkalqzRohrRYa3N59VGyiCZIBDSIsOoHwT69OJMwB9VHXzNsBLSevuVN16MLL2giNOa4zFYkuq5G+J02HFdRjMVlpmJzEQ0TvNvdr5LC2Hsdr6vfFxzMJjgCWkGeJg/BcuVPkkkjpCoptmth68NDXWIt9NE6nSc4OE2m54R8VQ2zhnDxTABF1p7NrF7Ad/xXSL3iyH1ZJRZDQLWhZ21cUzPTaSLmQZWu19yB5rE23s5jiXAeMiCRY/fNbyNqOhGr2T1HRUbGjgPcIn0haTWRccFgbLBAb3rogxJ9wlamOriBB4afNIz/Ww47otNeZJMRZR4i7BvIv6Ksca0ENdJ1Ppp9VNTqS2SbELVLJ6MqivRkvJebEDLvHE/JSYzBBwBmDG7f05patDMAN3nZVa2zHl5cHmAAG3/La9+C12l1Zqos4Ag07bk+tUysNjMfcJ2EwhbrJMDp5KSsNTuhbtr7J1Zh1MSaeU2cTuJsN13XlXsO4XsJGsXieHFZVbFFocxzfym1pkG4P/AEV/YFKxOu5cuPkbdFyjSsmxtJpIztaQNM+UiYgmDpwnmvMfaRgKNOrTNENYXscXBthYgA5RYTfhovVNqCn3bn1LCm0uJBIIAEk2vu9y+d9q7RqV6meo9z3aSTJjcOg4LtLaK4u7PdfZd2w/F0DSqumtQABJ1ezRr+ZGh8jvXbL5z9me1HUtpYcj/Ef3TubXiL/6sp/0hfRi68btbOfLGpaBCEKzkKqm12k0KoGppPjrlKtIIRg8axd7jgFkYym5pBacrgZa4WIIuCPNdRtfCdxWfSO4y3mx12H4jq0rDxbQ6Y+vwXy2nFn0ou0ekbE2h+Iotu17hTbnM5m58txYQfFKv1GCA1uW2oiPPlovMNm9sTgqJp92HAvL5kQJAmQBO4XldN2Q24cUXEaRJ5OdIDfcT5L1KSaPJKDizqqUGBOvAe/ojwzlJJ4/YVepXh2UiCRbTQRafvRRVK0O58ltoih20MFmFn5eo3KlsnZ7g4VP0ib73boA4a3UWI2qe8yk8Lb7q4zaGYBulunVcVGMp2vRe0qNF+LnTcqrtoOBATMLU8MXkc5ESSIVfGVPEI4hdyKNGpSBaS7mZ4dFTwrww+FhfI/TFzzBNt9zZN2hjctIb+PmrGx6Xd02zdzxmJ8pA+C5Pc6RXqxcfhTVpi2WbwSPlb3rLw+MNI5Xz4XacOnmt6qLRxVWvQD7kTlSfH7XYUvTIqW0Gl0g6z11uYTHYnPWIBAGQDmTM/BUcbsynSqDu2nM8EuMk3mxnib2G4KaqLsy/pdBdabiY4ypuXT9FUvRsVKIcMojQR13Ljtt7UrU6gYGwCYL506AfNdYKoyl2gDfeFjbX2ealPOLgXcN8cVPMm1rsQddmds9xe9oJJjU8bWHSYXW0KIYyLEj4rlNjSKkNg2jjC6nB1CWy6J3Dit4KxHJ2KyqI6281I5piAfvzVWnQh8aCfhdWTPG3Nd09HNisZl5pjn54Gl56qR5BEcVXp4gZoaItc26LZfARV2xQBjwFzgYncB5c0zA12sAERm5W6K5WpucY05cT5LhfahturQNCnSyiZe4kaZYA0Ohk2jcpUd2at6LXb/tUMM11BjZfWpG+uUOlpJHE3gLx1j7lXsdtB1Z5c9xc46k3J3fYUBMaCPislI9PHCjpPZrgO92ph4mGF1V3IMaSP8A7Fo819DrzT2MdmjTpPxbxBrjLTn/ACwZLv8AU6PJgO9elrvxqonn5pXIEqRKuhxEQhKgOa7bdnvxFHvGQ2rRBc0nRzYl1N3IxY7iBznzPDYxtUGJDh+Zp1aeY+a9n2r/AOhV/wDjf/8Akr592hSIcHNJa4bx8+S8nOlaPXwW0zcxGFYW+Iku5RbrNkvZDJhMUakkMcxzXCDY2IjlIHqsbB9pm6Vm5T+4CWnmRu8vctig9rmFzCHHWxkR5LjTjtHZ09M7w9o6FQgBzSdxtbrOikxQltndCD6rzTKZLh4ZsSOHCwutqn2kLaLWEEObbMTMiLk75m6vJPs4vja6K+Mxz/xLsuYgEAm+7mFu7L2tnIDtR71zrtruIbvGYZognKDeBqCVZ29tDDCmDReM4u0N33/VGnmshHHdmy3qjtXYkNGqz3YqXyuKZ2hq1A1oY4umAG+InfYC663BbJrFmapDXPDYETl4h0WLjIsu130cmq7LW18Y1waG6R7o3rewldrqbcrg6GiTzAC5qpsrK2C6/rqrOxMGc5Ad4Yk6a7gB96KE2pf0NKjoDWTqWlxdY20Mf3Q8cC1juIVjAY5z2tdowjdvnS+q6KVk0adUCD6f1Xn+0tq1nYt1OmQAxwBj+HV1+RiF3TKrTMXi3n81zO0aLGVHOY0DMSXHeTN5PVc+SOVbKg0rLWB2sDDNZseq2GCxERuI5RBXIbLxjBiJ0ym8cYhde3HMJEEGf+nkt4+tmSIDsdjQSwZXcR8+Kr4ig5rgS4kbiVsOdaAoq9JpbBuFkuJPoxS+Sth37w6Z3HcePRWXF2kWPvHRUsDRY1xOebzvdE6QdwTNp9qsNh/zVGzwmXeguqjdbD70UnY8ir3II8HiOswT10hbb8SxgDnQB+4wPU7l43tvtjmxVSrRmHtDeEAcPO6x8f2qrVRDnkgc/uFkdHV8dnonbP2kMpg08M7NU/eB4W8YnU+7qvLdobTqVnl9Rxc46yZ96rulxvf1SFsarXI6R46JM6ubCw7KmJoNqDM11am1wMwWl7QRbiFUpUZuVf7PD/zmHG/8RS/4rVzT2dmtH07TphoAaAABAAEAAWAAGgSpUi9x8sEIQgFQhCAjr08zXN/cCPUQvn/FN3HUWPUa/BfQa8T7d4H8PjagjwvPeN6Pkn0dmHkvN+Qumer8Z7aOM2hSuVUp1X0yHU3Fp1sfuVo4oyD1VWrSt981xi6PU1ZZo9rHf4jWu4kCPONFoUtu0X6nKTxHzFlyjm3TMv36LpimcraO2Y8EeEg9II9yh7lpPiAjiOK5AOI0JCnbtaq39Z87/FT4/g3P5OpwzBTqZ6TntcOYIjQg20Itquzoe0IRFSkC2RpFgP2jeZXldPtE8ahp8von/wDeHi336lalNGPB9nr1Ptph6l3Nd/LI80+r2nwwaSxwDuTTPlZeSUe0QAggxqdD6JXbbYb3B6fMJc/aJ8cPk63tN2rdUpmgA17JkVIIMzNhu4ea1NidrKFLC0GOJLrh4/aATHLgI4Bed/2mwi/zv66Jp2gwbzPATCxNp2U4Rao9fp9tMOAAKjRafXTkeigftjClkOxDNZ/Nm+C8lO0GzY6ck5+1GujcVTb+CfEvk7TGY7DsqE060yJMB8TfkI/qs/A9rDSqBwc5w3ggO37iSCuWdtFqjdtABYr9IrCPtnomM9qcPllN0aAOIAiN4AN53yszG+0zEuENDKYI1gkx1JXFnHjqmHG8p9VX7E4QRsYjbleoDNZ8HUAkDziAs17nczz3KEYpx0Eeg/qmQ46lZVF69EwHEge/4fVL3rBuzH70A0SUsISJPvVhuEAUNo6RiyAvc7kPvyUrcKBc3U4Z97kF43Lm5fB1Ua7GjgVq9icCam08M0f5zXnpT8Z9zVkMMn74r0T2ObHz4qpXI8NGnkB/jqfRgP8AOFXGv2o58rqDZ7ElQhfQPlAhCEAIQhAIuI9qmwDVw4rsEvoSXc6Z/N/KYPTMu3SPaCCCJBsQdCplHJUVCWLtHzG96jqH78h9V1ntB7GOwVXOxpOHqHwH9h17s/LiOYK5BzrLwtOLpn01JSVopuufvjKQM+/vonvb8PkUod9/fVdLOdEbqagLVacfv3qLu1UWZJEAZp1Te70Vip8EmXTorsiirk+KcaWvJPIspMtj0RsxRK/d/VKaZsePVSDXyTv0hLGJGKBmJ5hAokieCstZ4hyCfSbY81LmWoIqjDac0ow2ttFeaLjRPA16qc2V40Z5oCFNh6fwVutTGXTfyUbHiDbzTK0bikyOjSVilTETfyUIekbU3LGrNTovUyANfJR97dV2vP8ARObTM3j74rm4o6KQ5zyU6m3mmsIHL70Ty7hb7+KkuxWg5oaCSYAAuSTaBxJ0819C9iOzv4LBspGO8Pjqkb6jokdAIaOTVwvsr7CEubjMQ2Gi9Bh3n/OPL9v83Besr18MK2z5/wCRyZPFAhCF3PKCEIQAhCEAiEIQEGOwLK1N1Oq0PY8Q5p0I+R57l4R267C1MA/M2X4d58D97T+ypwPA6HrIXvyq7U2azEUn0qozMe2CPgRwIMEHiFE4KSOnHyOD+j5bnilBWz2z7JVcBWLHiWGTTfFqjeXBw3t3dCCueZUXmxZ7VJMmckP36pudJnQDnKOodfTRKH/T6JJVIxiZLhNLtVKP6JHMSxRA6xPRPF4CR7QSfVPiIKpslIe0+I30T83g81GNeqALRzUM6IlNYSOn3qpWVZB6qk9whOoETCOOjFLZddU8KgFXdxCkpuEEKt+Ig2UxKkwaYKkptvdRveU38QujtkKkaEAC339E4VB5LPbiuKkY8u0C4uD9nZTT6LD3jgvS/Z17Ne+DMVixNMgOpUiPzjc6p/DvDd++1jk+zr2duxbxWrg/h2nfbviP0t/g4u8hvj3NrQBAsBaF24uP2zy83L/ygASpEL0njFQkQgFQkSoAQhCARCEIAQhCAo7a2JRxdJ1KuwPY7yIO5zSLtcOIXhvbb2U18JNSiHV6AvmaP7xg/wDcYNQP3NtxAX0AhY0mVGTR8g98RrccQnCuDvX0b2n9luCxpLyw0apv3lKGkni9sZX9SJ5rzDbvsNxlKTQNPEt5EUqn8rzl9HeSjE6rkOCzJSU7aWwq+GMV6VWif42OaD0JEHyKph7uqzEpTLQen94qYrngk75ZiV5C28TogHiqwxCcK4TFjNFiPXcnA71X78IGI6rMWUpole30Ka1iBW5FAJOjU2LRNm9eCRzd+/okbhncAPUqV2GiMx16Ae5SVsgLjonNpE8F0uxOw2KxMdzh3wf1vHds65n/AJvKV6DsH2JtEOxlXOf8ulLW9C8jM7yDVqTfSJcortnkmztkvrVBTpMdUef0sBJ9BoOZsvW+yPsfDctTHQYuKLTI/wB44fm/2W25nReibJ2JQwzMmHpMpN35RBPNx1ceZJV5WuNds4y5n1HQ2nTDQA0AACAAIAA0AG4JyELqcAQhCAEIQgBCEIAQhCARCEIAQhCAEIQgBCEIBr2AiCAQdQbg+S5/aPs82fXvUwlKeLG9071plpK6JCA83x3sIwL57t9elwAe14Hk9pPvWHiv+z87/CxbTyfRI97X/JeyIWUbkzwat7BcaPy1cM7/AFVW/wDLPxVV3sS2iD+Wg7pV+rQvoRCUbkz57b7F9o/5dHr3o+it0fYhjjEnDN61Hn4U17yhZiivIzxbD+wnEH8+IoNv+lj3/HKtfDewxgM1MW8/7FNjPiXL1JCYIeSRxGE9juz2Xe2pVP8AHVcP+HlXR7N7MYXDx3OHpUyN4Y3N/Mb+9aiFqSRLk32wQhItJFQhCAEIQgBCEIAQhCAEIQgBCEIBEqEIAQhCAEiEIAQhCAEIQgBCVCAEIQgBCEIAQhCAEIQgBCEIAQhCAEIQgBCEIAQhCAEIQgP/2Q=="/>
          <p:cNvSpPr>
            <a:spLocks noChangeAspect="1" noChangeArrowheads="1"/>
          </p:cNvSpPr>
          <p:nvPr/>
        </p:nvSpPr>
        <p:spPr bwMode="auto">
          <a:xfrm>
            <a:off x="155575" y="-1462088"/>
            <a:ext cx="4105275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9952" name="Picture 30" descr="http://www.paladincenter.ru/wp-content/uploads/2014/01/home-tvorog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6"/>
          <a:stretch>
            <a:fillRect/>
          </a:stretch>
        </p:blipFill>
        <p:spPr bwMode="auto">
          <a:xfrm>
            <a:off x="6415088" y="5213350"/>
            <a:ext cx="177641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34" descr="http://www.eda-server.ru/cooking-news/2009/03/img-03-09/09-03-03moloko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4" b="6276"/>
          <a:stretch>
            <a:fillRect/>
          </a:stretch>
        </p:blipFill>
        <p:spPr bwMode="auto">
          <a:xfrm>
            <a:off x="4833938" y="5248275"/>
            <a:ext cx="15843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AutoShape 36" descr="data:image/jpeg;base64,/9j/4AAQSkZJRgABAQAAAQABAAD/2wCEAAkGBxISEhUUEhQQEhUQFBQVFRQVFRUQFBUVFBQWFhQVFhQYHCggGBolHBQUITEhJSkrLi4uFx8zODMsNygtLisBCgoKDg0OFg8QFywcHBwsLCwsLCwsLCwsLCwsLCwsLCwsLCwsLCwsLCwsNywsLCwsLCwsLDcrKywsLCw3LCssK//AABEIALgBEQMBIgACEQEDEQH/xAAbAAEAAwEBAQEAAAAAAAAAAAAAAwQFAgEGB//EADwQAAIBAgMFBQUGBAcBAAAAAAABAgMRBCExBRJBUWETcYGRoSIyUrHBFBVC0eHwYoKS8QZDcnODosIj/8QAFwEBAQEBAAAAAAAAAAAAAAAAAAECA//EAB4RAQEBAAICAwEAAAAAAAAAAAABERIhAkExYXFR/9oADAMBAAIRAxEAPwD9xAAAAAAAAAAAAAAAAAAAAAAAAAAAAAAAAAAAAAAAAAAAAAAAAAAAAAAAAAAAAAAAAKO08eqS6stVqm6rnyG1q8pSuzHn5ZGvGa+m2ZX343uXT5fYWM3XZ6M+m3lzRfG7E8pldAgqYhLRo5jil0LqYsg4hUTOygAAAAAAAAAAAAAAAAAAAAAAAAAAAAAAAAAAAPGyKdW+Ssr6X1fcgOcZG6tzMTHbNVr3u+S/M0q892/F8PqynTq7zs+Jz8srUY8Vus26dVyhk80ZGPhuyaLGza9jE/jdSVN45zNPcTzI50YF4pqrSqyXE16Mrq+9LzRnNxWiJKN9bZcmanSVNLGO9lcsUcTzIKG6s2s+f6ElSF3dGpqLkZX0PSnTqW6lqM0zTLoC4AAAAAAAAAAAAAAAAAAAAAeNgenknbXIzcbtK11Ts5c37q/MzI0ZVX7blV78oeEFr4gbL2nTvaLc3ygnL109RPEVHpGMFzk7v+lfmQ4elue891Lgsl5IjrYuC0cnJ6LW5LVxIqs1eUpOVlpuqMfLUo4bHydTO71t5F3sanXTgR06MU9IN89GYurMZdTaDc5X8Oi5EcMWlUidY7ZcnJyg0+NuP6mRRzu75qVu6yz+ZztsrpI39sUr2kuJnUJWZfweMTjuT05nlXAcY5o1e+4n0nw+IsW1NS6GXTi0SXfAsqY0oUESbpk/a2j37wZdiY11E4nIyXiZvidwTHIxoxkTQM+nJov4ad11RZUqX7Ru2TWXPk+TX1JadeL0f0IKquivKDWmnJ5mtRqAwW69POk99caVR3v/ALdTh3M0tn7RhVjdKUWnaUJK0oyWqa8V5lRcAAAAAAAAAAAAAAABzUmkm3klm2ZO1MW7bqunLzUdG+96efIs7XnZQXCVSKl3ZtLzUSqoXqO+ll8sv/XmSq8w+HukrWT1X6l2lFLJxdlp1IqUbqT7ku5f3JJUMu8g4xFNSVknHq1uoofd0ovfck0uRfqVIq6yuv3qVas95NJtX4cGSxYxNo7Tm282VViasc2pW7izjMBK9+Tv5HKx9napG3XVeK1+Zz/W13A45yJMTgaVZ7z9mfxxyf8AMtJGdgVa+nPLNW6PijqpibDqzsWY4V03/wDT2ofFFXX83FHTlue5K6/fEhobVaLuGqU5/giu72fkM/h+vIY6/vJMswlCXQ4qbNi84ya780Qxw7jxT8TXftOlmeEjLiUquzJLTMuUpW1aLMaqGSm4zIYaa4EiUlwNaG6+Z45JcvUcftOTOpVeZfwqOZVYcUvBWOqVaPBP0ElKmqvIghWucV618iKzjqsuhdRZ3OMWQ412XaJe3GylFf5i+FfxZ5dctGTUp3PMTSUouMr2krXTs/BrNPqbRPgsUpJZ3UknF8JJq69C2fN7SxCpU04ZWqQUIrK7lUXs25WcvBM+kQiAAKAAAAAAAAAAAp7UpqULSTabzSydnyfB6Mo0a25JRq572UamkaifB8p84+K5K9taF6Uk8yHE4WTgt201ZKUZpSU+r5PqvUiusNVUG4t8cnr3LvJ8TJuPs534owq0I+5Lepvgpu6X+mr9JFt4ydKk7xlPd03U77ttWlmT4FLEuUXo/FEFPFW1IJf4uvkml0tf5kGIxdSee5rySj6GOvTbapYuL5CvhaVRZnzjqzTtZ35anccdKOt1+9BpjawuyFB5Ty5PqdVtlXbtaSfg79Clhtp3yPpPtEFT3lytbr1E8YW18+9jzXD1TJaOFlHgy8sUS/aCcYbVd1WkUWpyZrpJkdWNi4apxo2PYzs7HVVN6EVKNmBr4RHmOdl3kNLFJaK5XqJyleT8C70mOo0T2nFpk1OxZhHK9vMYajrQyTO6Ucs9GcVLvwOp4uKVtXyWbKjyNPcd+BBtPGwpx9p+9kks5PpFcX0JJSnLRWXV2+Wb9Dmjs+Clvv2pP8T1S5R5LoiyDJo0qlarGc47qg/YpvPcTtedRr/MayUeF/P6xGRSrJz3IJKMWrtZJyb0+ZsFiUABUAAAAAAAAAABBjY3hLuKuIqPs002naL+RoSVzPxdNqm0tYrLrbQKzJ4x5qot+LWmV0+DXMgwmJUHdb278N7pdyayIq1fmmmV/tEXxsY1caeNwuDxPvxhvfE04TX/ACRzMuv/AIYaV6WJrqK0UnGsl/MrO3fc4rUG9LtPis0amx9nuHtyquLescnl1TJ8+l+Pb5avgcXBv2+0tllNq6/msVliK8MpQm09U05r00PrNs7QSb3V/Uk/XU+Xxe15p5JeH6mbJPbUtc0MdT4ylB8nG689fQ2sPtZSpvNZL5GTh9rp++peRYeLoPo+ThH52JBYjtLPU0sHirmC40NV2b/6fkT06sFlGUW+UXvZc7lg+pjilpHN9DxU5N53PmobTnFOMXZPW2Tfe9Wex2nVWkrF/UfVwiySVHK7SPl4bXrfG/KP5FhYyctZSZdiYv4mrY4w1a/PyZTU5PiyenCT5hWhTqF6FWT0RmUaTXGxYi0tXcsZq32F/ea7r/REkKcVp6ZIr06q4HsqxUWJSRn7Sxu5G10pTe7BauUnwiuLt+0db7Zx9jhv9o0nPd3VJ52je7UeV3rbXLkNHezaNrJcGvPVm0VMFRtm/AtliAAKAAAAAAAAAAAHNSCaszoAfP7RwNtVvLg+Jh4vZ71i7/M+2xNO6y1jmjE2jFL2rZPjHJmbFlfLKVWnnFsiqbUqX9q5turGWV0+kvZZDVw0Xwa7s0ZaZP3tGWU148UVKlCEndNWfU1KuzIPl8ipPZVtLkVpbP2dTcbtqPK7Xz4kk8HBcpLo1fyuYdTZ03+J+NyCeAqrST9R0PoVhKSV91PpJfO/0KNSDvdbqvySj8jKVKsvxHO/XXUo1FBksY9xjwr1lwO1OqyDcjZcixCquh8+oVHzLNPDz6gbSxK5om+19TKo4ORcpYR8WUXY4rvPe1bPKeGXFlqjSXBfUI7w0HYtwpHCnbkv3yO99/3/ACNI6SSLNDD3s34L8ytQg5PP+yNNFiPQAVAAAAAAAAAAAAAAAAAzsXh9Vwlp0fFGicVaakrMD4baGGcZFB1JR0bXifW47D3vGWq9ep83jMO4s52NSq33jPjaXevqPvFcY27mV6kCvNEaaKx8Ocl5M7+1Qf4l4qxiTgRSiB9B2kecPMby5w80fOHSbBj6C6/h80exa/g80YcZEsQY2t6POJ3GrH4l6mXTgWqVMDQhXjzb7kTwqrk36FSlTLtKARPTm+CS9SzCLerZHTgW6aNDqnTSJGwifCUrveei06vmVlNhKVld6v0RYANIAAAAAAAAAAAAAAAAAAAAAK+Lw6muTWjMHG0L3jJWkvXuPpivi8NGorPXg+KJYPgsTh7FCpTPrcfgHHJrx4MxcRhbGLGtYsoEbgaNSgQSokaUnTCplp0jxUwIY0yenA7jTJoUwPaUC3SgcU4FunAIkpQLlKJFSiW6UCiWnEnicRSWpZw9DezlpwXP9DUZe4ejv5v3fn3dDRSPIs6NIAAAAAAAAAAAAAAAAAAAAAAAAEc2SEc0BXqvg+JlYnAp+75P6M1pwIXTA+ar4W2qsVJ4c+tlRvrmVauzoPg13GeK6+XeHOewPopbI5Sflc4+538S8v1JxXWGqBJCgbH3Q/iXl+p0tlv4l5DiazIUSzTpF6Ozevp+pNHBLmxhqrCBYhfgvoieGHS0JFTNYmoqVPi836LwLUahwqZJGmVE0JEyIoRJYgdAAAAAAAAAAAAAAAAAAAAAAAAHjQAHjicuB4APOzPOzAA8dI87IAB2Q7IAB2Q7I9ADsj3sz0AeqmdKB4AOkjoAAAAAAAAAAAAAAA//2Q=="/>
          <p:cNvSpPr>
            <a:spLocks noChangeAspect="1" noChangeArrowheads="1"/>
          </p:cNvSpPr>
          <p:nvPr/>
        </p:nvSpPr>
        <p:spPr bwMode="auto">
          <a:xfrm>
            <a:off x="155575" y="-1325563"/>
            <a:ext cx="4095750" cy="276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9955" name="Рисунок 31" descr="сметана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5430838"/>
            <a:ext cx="9921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Питание\news_main_9469_91914569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8488"/>
            <a:ext cx="3098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:\Питание\6954pickled_cucumb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4654550"/>
            <a:ext cx="26130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C:\Питание\sa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67"/>
          <a:stretch>
            <a:fillRect/>
          </a:stretch>
        </p:blipFill>
        <p:spPr bwMode="auto">
          <a:xfrm>
            <a:off x="6816725" y="4630738"/>
            <a:ext cx="23272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Крест 12"/>
          <p:cNvSpPr/>
          <p:nvPr/>
        </p:nvSpPr>
        <p:spPr>
          <a:xfrm rot="2693027">
            <a:off x="823913" y="5057775"/>
            <a:ext cx="1317625" cy="1317625"/>
          </a:xfrm>
          <a:prstGeom prst="plus">
            <a:avLst>
              <a:gd name="adj" fmla="val 43267"/>
            </a:avLst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Крест 13"/>
          <p:cNvSpPr/>
          <p:nvPr/>
        </p:nvSpPr>
        <p:spPr>
          <a:xfrm rot="2693027">
            <a:off x="4286250" y="5045075"/>
            <a:ext cx="1317625" cy="1317625"/>
          </a:xfrm>
          <a:prstGeom prst="plus">
            <a:avLst>
              <a:gd name="adj" fmla="val 43267"/>
            </a:avLst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Крест 14"/>
          <p:cNvSpPr/>
          <p:nvPr/>
        </p:nvSpPr>
        <p:spPr>
          <a:xfrm rot="2693027">
            <a:off x="7359650" y="4948238"/>
            <a:ext cx="1317625" cy="1316037"/>
          </a:xfrm>
          <a:prstGeom prst="plus">
            <a:avLst>
              <a:gd name="adj" fmla="val 43267"/>
            </a:avLst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7363" y="487363"/>
            <a:ext cx="8145462" cy="522287"/>
          </a:xfrm>
          <a:prstGeom prst="roundRect">
            <a:avLst>
              <a:gd name="adj" fmla="val 2054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Чтобы уменьшить потребление соли</a:t>
            </a:r>
          </a:p>
        </p:txBody>
      </p:sp>
      <p:sp>
        <p:nvSpPr>
          <p:cNvPr id="40969" name="TextBox 18"/>
          <p:cNvSpPr txBox="1">
            <a:spLocks noChangeArrowheads="1"/>
          </p:cNvSpPr>
          <p:nvPr/>
        </p:nvSpPr>
        <p:spPr bwMode="auto">
          <a:xfrm>
            <a:off x="665163" y="1139825"/>
            <a:ext cx="80041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  <a:buClr>
                <a:srgbClr val="0EAA02"/>
              </a:buClr>
              <a:buFont typeface="Arial" charset="0"/>
              <a:buChar char="●"/>
            </a:pPr>
            <a:r>
              <a:rPr lang="ru-RU" sz="2200">
                <a:latin typeface="Arial" charset="0"/>
              </a:rPr>
              <a:t>Консервированные, соленые, копченые продукты</a:t>
            </a:r>
            <a:br>
              <a:rPr lang="ru-RU" sz="2200">
                <a:latin typeface="Arial" charset="0"/>
              </a:rPr>
            </a:br>
            <a:r>
              <a:rPr lang="ru-RU" sz="2200">
                <a:latin typeface="Arial" charset="0"/>
              </a:rPr>
              <a:t>(мясо, рыба) рекомендуется потреблять только</a:t>
            </a:r>
            <a:br>
              <a:rPr lang="ru-RU" sz="2200">
                <a:latin typeface="Arial" charset="0"/>
              </a:rPr>
            </a:br>
            <a:r>
              <a:rPr lang="ru-RU" sz="2200">
                <a:latin typeface="Arial" charset="0"/>
              </a:rPr>
              <a:t>в малых количествах и не каждый день</a:t>
            </a:r>
          </a:p>
          <a:p>
            <a:pPr>
              <a:spcBef>
                <a:spcPts val="600"/>
              </a:spcBef>
              <a:buClr>
                <a:srgbClr val="0EAA02"/>
              </a:buClr>
              <a:buFont typeface="Arial" charset="0"/>
              <a:buChar char="●"/>
            </a:pPr>
            <a:r>
              <a:rPr lang="ru-RU" sz="2200">
                <a:latin typeface="Arial" charset="0"/>
              </a:rPr>
              <a:t>Готовить пищу с минимальным количеством соли</a:t>
            </a:r>
          </a:p>
          <a:p>
            <a:pPr>
              <a:spcBef>
                <a:spcPts val="600"/>
              </a:spcBef>
              <a:buClr>
                <a:srgbClr val="0EAA02"/>
              </a:buClr>
              <a:buFont typeface="Arial" charset="0"/>
              <a:buChar char="●"/>
            </a:pPr>
            <a:r>
              <a:rPr lang="ru-RU" sz="2200">
                <a:latin typeface="Arial" charset="0"/>
              </a:rPr>
              <a:t>Для улучшения вкусовых качеств добавлять пряности</a:t>
            </a:r>
            <a:br>
              <a:rPr lang="ru-RU" sz="2200">
                <a:latin typeface="Arial" charset="0"/>
              </a:rPr>
            </a:br>
            <a:r>
              <a:rPr lang="ru-RU" sz="2200">
                <a:latin typeface="Arial" charset="0"/>
              </a:rPr>
              <a:t>и травы</a:t>
            </a:r>
          </a:p>
          <a:p>
            <a:pPr>
              <a:spcBef>
                <a:spcPts val="600"/>
              </a:spcBef>
              <a:buClr>
                <a:srgbClr val="0EAA02"/>
              </a:buClr>
              <a:buFont typeface="Arial" charset="0"/>
              <a:buChar char="●"/>
            </a:pPr>
            <a:r>
              <a:rPr lang="ru-RU" sz="2200">
                <a:latin typeface="Arial" charset="0"/>
              </a:rPr>
              <a:t>Убрать солонку со стола</a:t>
            </a:r>
          </a:p>
          <a:p>
            <a:pPr>
              <a:spcBef>
                <a:spcPts val="600"/>
              </a:spcBef>
              <a:buClr>
                <a:srgbClr val="0EAA02"/>
              </a:buClr>
              <a:buFont typeface="Arial" charset="0"/>
              <a:buChar char="●"/>
            </a:pPr>
            <a:r>
              <a:rPr lang="ru-RU" sz="2200">
                <a:latin typeface="Arial" charset="0"/>
              </a:rPr>
              <a:t>Использовать йодированную соль, соль с пониженным содержанием натрия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89185" y="1387369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РЕКОМЕНДАЦИИ ПО СНИЖЕНИЮ ПОТРЕБЛЕНИЯ СОЛИ: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09613" y="1268413"/>
            <a:ext cx="8434387" cy="4525962"/>
          </a:xfrm>
        </p:spPr>
        <p:txBody>
          <a:bodyPr/>
          <a:lstStyle/>
          <a:p>
            <a:pPr marL="9525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процессе приготовления блюд и за столом  вместо соли пользуйтесь бессолевыми приправами – травами и специями (базилик, лавровый лист, корица, семечки сельдерея, укроп, чеснок, имбирь, сухая горчица и др.).</a:t>
            </a:r>
          </a:p>
          <a:p>
            <a:pPr marL="9525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маринадах и салатовых заправках пользуйтесь лимонными и другими цитрусовыми соками.</a:t>
            </a:r>
          </a:p>
          <a:p>
            <a:pPr marL="9525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Чтобы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усилить вкус десертов и выпечки добавляйте лимонный, ванильный и мятный экстракты.</a:t>
            </a:r>
          </a:p>
          <a:p>
            <a:pPr marL="9525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Поэкспериментируйте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 луком, стручковым красным перцем и разными видами уксуса в рагу и тушеных блюдах и в качестве приправы к овощам.</a:t>
            </a:r>
          </a:p>
          <a:p>
            <a:pPr marL="9525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ставьте солонку на стол.</a:t>
            </a:r>
          </a:p>
          <a:p>
            <a:pPr marL="9525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Внимательно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читайте ярлыки на расфасованных продуктах (вам нужны следующие формулировки: без натрия, с низким содержанием натрия).</a:t>
            </a:r>
          </a:p>
          <a:p>
            <a:pPr marL="0" indent="0">
              <a:spcBef>
                <a:spcPts val="1000"/>
              </a:spcBef>
              <a:buFont typeface="Arial" pitchFamily="34" charset="0"/>
              <a:buNone/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236538" y="1387475"/>
            <a:ext cx="52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9" name="Овал 8"/>
          <p:cNvSpPr/>
          <p:nvPr/>
        </p:nvSpPr>
        <p:spPr>
          <a:xfrm>
            <a:off x="189185" y="2722184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95" name="TextBox 9"/>
          <p:cNvSpPr txBox="1">
            <a:spLocks noChangeArrowheads="1"/>
          </p:cNvSpPr>
          <p:nvPr/>
        </p:nvSpPr>
        <p:spPr bwMode="auto">
          <a:xfrm>
            <a:off x="236538" y="2722563"/>
            <a:ext cx="520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1" name="Овал 10"/>
          <p:cNvSpPr/>
          <p:nvPr/>
        </p:nvSpPr>
        <p:spPr>
          <a:xfrm>
            <a:off x="228600" y="3489436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999" name="TextBox 11"/>
          <p:cNvSpPr txBox="1">
            <a:spLocks noChangeArrowheads="1"/>
          </p:cNvSpPr>
          <p:nvPr/>
        </p:nvSpPr>
        <p:spPr bwMode="auto">
          <a:xfrm>
            <a:off x="276225" y="3489325"/>
            <a:ext cx="52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3" name="Овал 12"/>
          <p:cNvSpPr/>
          <p:nvPr/>
        </p:nvSpPr>
        <p:spPr>
          <a:xfrm>
            <a:off x="223340" y="4211696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003" name="TextBox 13"/>
          <p:cNvSpPr txBox="1">
            <a:spLocks noChangeArrowheads="1"/>
          </p:cNvSpPr>
          <p:nvPr/>
        </p:nvSpPr>
        <p:spPr bwMode="auto">
          <a:xfrm>
            <a:off x="269875" y="4211638"/>
            <a:ext cx="52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15" name="Овал 14"/>
          <p:cNvSpPr/>
          <p:nvPr/>
        </p:nvSpPr>
        <p:spPr>
          <a:xfrm>
            <a:off x="223340" y="5136595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007" name="TextBox 15"/>
          <p:cNvSpPr txBox="1">
            <a:spLocks noChangeArrowheads="1"/>
          </p:cNvSpPr>
          <p:nvPr/>
        </p:nvSpPr>
        <p:spPr bwMode="auto">
          <a:xfrm>
            <a:off x="269875" y="5137150"/>
            <a:ext cx="520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17" name="Овал 16"/>
          <p:cNvSpPr/>
          <p:nvPr/>
        </p:nvSpPr>
        <p:spPr>
          <a:xfrm>
            <a:off x="262755" y="5777719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011" name="TextBox 17"/>
          <p:cNvSpPr txBox="1">
            <a:spLocks noChangeArrowheads="1"/>
          </p:cNvSpPr>
          <p:nvPr/>
        </p:nvSpPr>
        <p:spPr bwMode="auto">
          <a:xfrm>
            <a:off x="309563" y="5778500"/>
            <a:ext cx="520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chemeClr val="bg1"/>
                </a:solidFill>
                <a:latin typeface="Arial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111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РЕКОМЕНДАЦИИ ПО СНИЖЕНИЮ ПОТРЕБЛЕНИЯ СОЛИ: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82650" y="1504950"/>
            <a:ext cx="8104188" cy="4525963"/>
          </a:xfrm>
        </p:spPr>
        <p:txBody>
          <a:bodyPr/>
          <a:lstStyle/>
          <a:p>
            <a:pPr marL="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Используйте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соль с пониженным содержанием натрия, йодированную соль. </a:t>
            </a:r>
          </a:p>
          <a:p>
            <a:pPr marL="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Никогда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не солите пищу во время, а особенно вначале готовки, посолите ее только в конце, тогда вся соль останется на поверхности, и ее понадобится значительно меньше.</a:t>
            </a:r>
          </a:p>
          <a:p>
            <a:pPr marL="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Не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пользуйтесь концентратами, такими как, например, бульонные кубики.</a:t>
            </a:r>
          </a:p>
          <a:p>
            <a:pPr marL="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Консервированные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соленые, копченые продукты рекомендуется потреблять только в малых количествах и не каждый день.</a:t>
            </a:r>
          </a:p>
          <a:p>
            <a:pPr marL="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Старайтесь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не использовать консервы и сушеные продукты: соль там добавляется не только для вкуса, но и для продолжительного хранения и выступает как консерванты</a:t>
            </a:r>
          </a:p>
          <a:p>
            <a:pPr marL="0" indent="0"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Употребляйте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продукты с низким содержанием соли (продукты растительного происхождения, молочные продукты, свежая и замороженная рыба, свежее мясо, овощи, фрукты, орехи и сухофрукты). Особенно в последних содержится так необходимый нашему организму калий, который способствует выведению соли из организма.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9185" y="1513497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236538" y="1512888"/>
            <a:ext cx="52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chemeClr val="bg1"/>
                </a:solidFill>
                <a:latin typeface="Arial" charset="0"/>
              </a:rPr>
              <a:t>7</a:t>
            </a:r>
          </a:p>
        </p:txBody>
      </p:sp>
      <p:sp>
        <p:nvSpPr>
          <p:cNvPr id="9" name="Овал 8"/>
          <p:cNvSpPr/>
          <p:nvPr/>
        </p:nvSpPr>
        <p:spPr>
          <a:xfrm>
            <a:off x="189185" y="2296502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9" name="TextBox 9"/>
          <p:cNvSpPr txBox="1">
            <a:spLocks noChangeArrowheads="1"/>
          </p:cNvSpPr>
          <p:nvPr/>
        </p:nvSpPr>
        <p:spPr bwMode="auto">
          <a:xfrm>
            <a:off x="236538" y="2297113"/>
            <a:ext cx="520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chemeClr val="bg1"/>
                </a:solidFill>
                <a:latin typeface="Arial" charset="0"/>
              </a:rPr>
              <a:t>8</a:t>
            </a:r>
          </a:p>
        </p:txBody>
      </p:sp>
      <p:sp>
        <p:nvSpPr>
          <p:cNvPr id="11" name="Овал 10"/>
          <p:cNvSpPr/>
          <p:nvPr/>
        </p:nvSpPr>
        <p:spPr>
          <a:xfrm>
            <a:off x="228600" y="3016456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23" name="TextBox 11"/>
          <p:cNvSpPr txBox="1">
            <a:spLocks noChangeArrowheads="1"/>
          </p:cNvSpPr>
          <p:nvPr/>
        </p:nvSpPr>
        <p:spPr bwMode="auto">
          <a:xfrm>
            <a:off x="276225" y="3016250"/>
            <a:ext cx="52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chemeClr val="bg1"/>
                </a:solidFill>
                <a:latin typeface="Arial" charset="0"/>
              </a:rPr>
              <a:t>9</a:t>
            </a:r>
          </a:p>
        </p:txBody>
      </p:sp>
      <p:sp>
        <p:nvSpPr>
          <p:cNvPr id="13" name="Овал 12"/>
          <p:cNvSpPr/>
          <p:nvPr/>
        </p:nvSpPr>
        <p:spPr>
          <a:xfrm>
            <a:off x="223340" y="3644120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27" name="TextBox 13"/>
          <p:cNvSpPr txBox="1">
            <a:spLocks noChangeArrowheads="1"/>
          </p:cNvSpPr>
          <p:nvPr/>
        </p:nvSpPr>
        <p:spPr bwMode="auto">
          <a:xfrm>
            <a:off x="255588" y="3690938"/>
            <a:ext cx="519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>
                <a:solidFill>
                  <a:schemeClr val="bg1"/>
                </a:solidFill>
                <a:latin typeface="Arial" charset="0"/>
              </a:rPr>
              <a:t>10</a:t>
            </a:r>
          </a:p>
        </p:txBody>
      </p:sp>
      <p:sp>
        <p:nvSpPr>
          <p:cNvPr id="15" name="Овал 14"/>
          <p:cNvSpPr/>
          <p:nvPr/>
        </p:nvSpPr>
        <p:spPr>
          <a:xfrm>
            <a:off x="223340" y="4348295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31" name="TextBox 15"/>
          <p:cNvSpPr txBox="1">
            <a:spLocks noChangeArrowheads="1"/>
          </p:cNvSpPr>
          <p:nvPr/>
        </p:nvSpPr>
        <p:spPr bwMode="auto">
          <a:xfrm>
            <a:off x="269875" y="4379913"/>
            <a:ext cx="520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>
                <a:solidFill>
                  <a:schemeClr val="bg1"/>
                </a:solidFill>
                <a:latin typeface="Arial" charset="0"/>
              </a:rPr>
              <a:t>11</a:t>
            </a:r>
          </a:p>
        </p:txBody>
      </p:sp>
      <p:sp>
        <p:nvSpPr>
          <p:cNvPr id="17" name="Овал 16"/>
          <p:cNvSpPr/>
          <p:nvPr/>
        </p:nvSpPr>
        <p:spPr>
          <a:xfrm>
            <a:off x="262755" y="5257441"/>
            <a:ext cx="520262" cy="48873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35" name="TextBox 17"/>
          <p:cNvSpPr txBox="1">
            <a:spLocks noChangeArrowheads="1"/>
          </p:cNvSpPr>
          <p:nvPr/>
        </p:nvSpPr>
        <p:spPr bwMode="auto">
          <a:xfrm>
            <a:off x="309563" y="5305425"/>
            <a:ext cx="520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>
                <a:solidFill>
                  <a:schemeClr val="bg1"/>
                </a:solidFill>
                <a:latin typeface="Arial" charset="0"/>
              </a:rPr>
              <a:t>12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8"/>
          <a:stretch>
            <a:fillRect/>
          </a:stretch>
        </p:blipFill>
        <p:spPr bwMode="auto">
          <a:xfrm>
            <a:off x="0" y="3711575"/>
            <a:ext cx="914400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Содержимое 2"/>
          <p:cNvSpPr>
            <a:spLocks noGrp="1"/>
          </p:cNvSpPr>
          <p:nvPr>
            <p:ph sz="quarter" idx="1"/>
          </p:nvPr>
        </p:nvSpPr>
        <p:spPr>
          <a:xfrm>
            <a:off x="1260475" y="2924175"/>
            <a:ext cx="7442200" cy="1552575"/>
          </a:xfrm>
        </p:spPr>
        <p:txBody>
          <a:bodyPr/>
          <a:lstStyle/>
          <a:p>
            <a:r>
              <a:rPr lang="ru-RU" sz="2400" smtClean="0">
                <a:latin typeface="Arial" charset="0"/>
                <a:cs typeface="Arial" charset="0"/>
              </a:rPr>
              <a:t>вода</a:t>
            </a:r>
          </a:p>
          <a:p>
            <a:r>
              <a:rPr lang="ru-RU" sz="2400" u="sng" smtClean="0">
                <a:latin typeface="Arial" charset="0"/>
                <a:cs typeface="Arial" charset="0"/>
              </a:rPr>
              <a:t>столовая</a:t>
            </a:r>
            <a:r>
              <a:rPr lang="ru-RU" sz="2400" smtClean="0">
                <a:latin typeface="Arial" charset="0"/>
                <a:cs typeface="Arial" charset="0"/>
              </a:rPr>
              <a:t> минеральная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33513" y="974725"/>
            <a:ext cx="7710487" cy="477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10. Выпивать больше жидкости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4039" name="Рисунок 8" descr="Здоровое питание значок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0900" y="2001838"/>
            <a:ext cx="7747000" cy="72548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менее </a:t>
            </a: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1,5-2 литров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день</a:t>
            </a:r>
          </a:p>
        </p:txBody>
      </p:sp>
      <p:sp>
        <p:nvSpPr>
          <p:cNvPr id="14" name="Овал 13"/>
          <p:cNvSpPr/>
          <p:nvPr/>
        </p:nvSpPr>
        <p:spPr>
          <a:xfrm>
            <a:off x="1284288" y="3017838"/>
            <a:ext cx="206375" cy="23018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284288" y="3459163"/>
            <a:ext cx="206375" cy="23018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ehs.ucr.edu/environmentalhealth/images/water.jpg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4"/>
          <a:stretch>
            <a:fillRect/>
          </a:stretch>
        </p:blipFill>
        <p:spPr bwMode="auto">
          <a:xfrm>
            <a:off x="0" y="1128713"/>
            <a:ext cx="9144000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11525" y="0"/>
            <a:ext cx="25066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ВОДА</a:t>
            </a:r>
          </a:p>
        </p:txBody>
      </p:sp>
      <p:grpSp>
        <p:nvGrpSpPr>
          <p:cNvPr id="45060" name="Группа 14"/>
          <p:cNvGrpSpPr>
            <a:grpSpLocks/>
          </p:cNvGrpSpPr>
          <p:nvPr/>
        </p:nvGrpSpPr>
        <p:grpSpPr bwMode="auto">
          <a:xfrm>
            <a:off x="627063" y="842963"/>
            <a:ext cx="7899400" cy="5795962"/>
            <a:chOff x="532408" y="843149"/>
            <a:chExt cx="8027720" cy="579515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32408" y="843149"/>
              <a:ext cx="8027720" cy="426978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61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532408" y="1398697"/>
              <a:ext cx="8027720" cy="846019"/>
            </a:xfrm>
            <a:prstGeom prst="roundRect">
              <a:avLst>
                <a:gd name="adj" fmla="val 12452"/>
              </a:avLst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61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532408" y="2395508"/>
              <a:ext cx="8027720" cy="668244"/>
            </a:xfrm>
            <a:prstGeom prst="roundRect">
              <a:avLst>
                <a:gd name="adj" fmla="val 12452"/>
              </a:avLst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61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532408" y="3200258"/>
              <a:ext cx="8027720" cy="647610"/>
            </a:xfrm>
            <a:prstGeom prst="roundRect">
              <a:avLst>
                <a:gd name="adj" fmla="val 12452"/>
              </a:avLst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61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32408" y="3946279"/>
              <a:ext cx="8027720" cy="647610"/>
            </a:xfrm>
            <a:prstGeom prst="roundRect">
              <a:avLst>
                <a:gd name="adj" fmla="val 12452"/>
              </a:avLst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61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532408" y="4730395"/>
              <a:ext cx="8027720" cy="647610"/>
            </a:xfrm>
            <a:prstGeom prst="roundRect">
              <a:avLst>
                <a:gd name="adj" fmla="val 12452"/>
              </a:avLst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61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532408" y="5525623"/>
              <a:ext cx="8027720" cy="1112682"/>
            </a:xfrm>
            <a:prstGeom prst="roundRect">
              <a:avLst>
                <a:gd name="adj" fmla="val 12452"/>
              </a:avLst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61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671513" y="866775"/>
            <a:ext cx="8213725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  <a:spcBef>
                <a:spcPts val="1900"/>
              </a:spcBef>
            </a:pPr>
            <a:r>
              <a:rPr lang="ru-RU" sz="2000" b="1">
                <a:latin typeface="Arial" charset="0"/>
              </a:rPr>
              <a:t>Вода участвует во всех процессах и реакциях</a:t>
            </a:r>
          </a:p>
          <a:p>
            <a:pPr>
              <a:lnSpc>
                <a:spcPts val="2100"/>
              </a:lnSpc>
              <a:spcBef>
                <a:spcPts val="1900"/>
              </a:spcBef>
            </a:pPr>
            <a:r>
              <a:rPr lang="ru-RU" sz="2000" b="1">
                <a:latin typeface="Arial" charset="0"/>
              </a:rPr>
              <a:t>От количества воды зависит скорость обменных</a:t>
            </a:r>
            <a:br>
              <a:rPr lang="ru-RU" sz="2000" b="1">
                <a:latin typeface="Arial" charset="0"/>
              </a:rPr>
            </a:br>
            <a:r>
              <a:rPr lang="ru-RU" sz="2000" b="1">
                <a:latin typeface="Arial" charset="0"/>
              </a:rPr>
              <a:t>процессов,  </a:t>
            </a:r>
            <a:r>
              <a:rPr lang="ru-RU" sz="2000">
                <a:latin typeface="Arial" charset="0"/>
              </a:rPr>
              <a:t>достаточное количество воды повышает уровень метаболизма на 3%</a:t>
            </a:r>
          </a:p>
          <a:p>
            <a:pPr>
              <a:lnSpc>
                <a:spcPts val="2100"/>
              </a:lnSpc>
              <a:spcBef>
                <a:spcPts val="1900"/>
              </a:spcBef>
            </a:pPr>
            <a:r>
              <a:rPr lang="ru-RU" sz="2000" b="1">
                <a:latin typeface="Arial" charset="0"/>
              </a:rPr>
              <a:t>При недостатке в печени замедляется процесс</a:t>
            </a:r>
            <a:br>
              <a:rPr lang="ru-RU" sz="2000" b="1">
                <a:latin typeface="Arial" charset="0"/>
              </a:rPr>
            </a:br>
            <a:r>
              <a:rPr lang="ru-RU" sz="2000" b="1">
                <a:latin typeface="Arial" charset="0"/>
              </a:rPr>
              <a:t>расщепления жиров </a:t>
            </a:r>
            <a:r>
              <a:rPr lang="ru-RU" sz="2000">
                <a:latin typeface="Arial" charset="0"/>
              </a:rPr>
              <a:t>и преобразования их в энергию</a:t>
            </a:r>
          </a:p>
          <a:p>
            <a:pPr>
              <a:lnSpc>
                <a:spcPts val="2100"/>
              </a:lnSpc>
              <a:spcBef>
                <a:spcPts val="1900"/>
              </a:spcBef>
            </a:pPr>
            <a:r>
              <a:rPr lang="ru-RU" sz="2000" b="1">
                <a:latin typeface="Arial" charset="0"/>
              </a:rPr>
              <a:t>Выводит из организма все отработанные и вредные</a:t>
            </a:r>
            <a:br>
              <a:rPr lang="ru-RU" sz="2000" b="1">
                <a:latin typeface="Arial" charset="0"/>
              </a:rPr>
            </a:br>
            <a:r>
              <a:rPr lang="ru-RU" sz="2000" b="1">
                <a:latin typeface="Arial" charset="0"/>
              </a:rPr>
              <a:t>продукты обмена</a:t>
            </a:r>
          </a:p>
          <a:p>
            <a:pPr>
              <a:lnSpc>
                <a:spcPts val="2100"/>
              </a:lnSpc>
              <a:spcBef>
                <a:spcPts val="1900"/>
              </a:spcBef>
            </a:pPr>
            <a:r>
              <a:rPr lang="ru-RU" sz="2000" b="1">
                <a:latin typeface="Arial" charset="0"/>
              </a:rPr>
              <a:t>Облегчает скольжение трущихся поверхностей </a:t>
            </a:r>
            <a:r>
              <a:rPr lang="ru-RU" sz="2000">
                <a:latin typeface="Arial" charset="0"/>
              </a:rPr>
              <a:t>- суставов, связок, мышц и т.д.</a:t>
            </a:r>
          </a:p>
          <a:p>
            <a:pPr>
              <a:lnSpc>
                <a:spcPts val="2100"/>
              </a:lnSpc>
              <a:spcBef>
                <a:spcPts val="1900"/>
              </a:spcBef>
            </a:pPr>
            <a:r>
              <a:rPr lang="ru-RU" sz="2000" b="1">
                <a:latin typeface="Arial" charset="0"/>
              </a:rPr>
              <a:t>Необходимо увеличивать количество воды</a:t>
            </a:r>
            <a:r>
              <a:rPr lang="ru-RU" sz="2000">
                <a:latin typeface="Arial" charset="0"/>
              </a:rPr>
              <a:t> при больших физических нагрузках, в жару, при повышении температуры тела</a:t>
            </a:r>
          </a:p>
          <a:p>
            <a:pPr>
              <a:lnSpc>
                <a:spcPts val="2100"/>
              </a:lnSpc>
              <a:spcBef>
                <a:spcPts val="1900"/>
              </a:spcBef>
            </a:pPr>
            <a:r>
              <a:rPr lang="ru-RU" sz="2000" b="1">
                <a:latin typeface="Arial" charset="0"/>
              </a:rPr>
              <a:t>При постоянном недостатке воды желеобразная масса, выстилающая межпозвонковые диски, постепенно усыхает</a:t>
            </a:r>
            <a:br>
              <a:rPr lang="ru-RU" sz="2000" b="1">
                <a:latin typeface="Arial" charset="0"/>
              </a:rPr>
            </a:br>
            <a:r>
              <a:rPr lang="ru-RU" sz="2000">
                <a:latin typeface="Arial" charset="0"/>
              </a:rPr>
              <a:t>и превращается в костную тонкую пластинку, а позвонки «наползают» друг на друга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53025" y="1649413"/>
            <a:ext cx="3071813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Питание должно состоять из разнообразных </a:t>
            </a:r>
          </a:p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пищевых продуктов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4" descr="C:\Питание\Food_Pyramid_is_a_nutrition_guide_for_all_paren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1998663"/>
            <a:ext cx="1481138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54050" y="1655763"/>
            <a:ext cx="3070225" cy="15414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Частота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приемов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пищи</a:t>
            </a:r>
          </a:p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3-5 раз в день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2300" y="3438525"/>
            <a:ext cx="3070225" cy="15414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Уменьшить потребление насыщенных жирных кислот за счет жирных</a:t>
            </a:r>
            <a: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сортов мясных</a:t>
            </a:r>
            <a: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молочных</a:t>
            </a:r>
            <a: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продуктов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72075" y="3432175"/>
            <a:ext cx="3070225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Выбирать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молочные продукты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низким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содержанием жира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или обезжиренные</a:t>
            </a:r>
          </a:p>
        </p:txBody>
      </p:sp>
      <p:pic>
        <p:nvPicPr>
          <p:cNvPr id="8199" name="Picture 2" descr="\\Ps-server\data-1 (d)\JOBS\Nycomed\CalciumD3\70905 PPT pres for Pediatr\Images MM\LR\chees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b="19501"/>
          <a:stretch>
            <a:fillRect/>
          </a:stretch>
        </p:blipFill>
        <p:spPr bwMode="auto">
          <a:xfrm>
            <a:off x="7980363" y="3716338"/>
            <a:ext cx="863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60388" y="5167313"/>
            <a:ext cx="3071812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Ограничение сладкого (легко усвояемых углеводов)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64138" y="5200650"/>
            <a:ext cx="3071812" cy="15414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 Регулярно, </a:t>
            </a:r>
          </a:p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2-3 раза в неделю </a:t>
            </a:r>
          </a:p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употреблять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рыбу</a:t>
            </a:r>
          </a:p>
        </p:txBody>
      </p:sp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832475"/>
            <a:ext cx="11668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1" r="8582"/>
          <a:stretch>
            <a:fillRect/>
          </a:stretch>
        </p:blipFill>
        <p:spPr bwMode="auto">
          <a:xfrm>
            <a:off x="3635375" y="5380038"/>
            <a:ext cx="37306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7F9"/>
              </a:clrFrom>
              <a:clrTo>
                <a:srgbClr val="F6F7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16" y="5445224"/>
            <a:ext cx="1824917" cy="129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Овал 30"/>
          <p:cNvSpPr/>
          <p:nvPr/>
        </p:nvSpPr>
        <p:spPr>
          <a:xfrm>
            <a:off x="260350" y="1628775"/>
            <a:ext cx="566738" cy="54451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2" name="Овал 31"/>
          <p:cNvSpPr/>
          <p:nvPr/>
        </p:nvSpPr>
        <p:spPr>
          <a:xfrm>
            <a:off x="4713288" y="5083175"/>
            <a:ext cx="566737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3" name="Овал 32"/>
          <p:cNvSpPr/>
          <p:nvPr/>
        </p:nvSpPr>
        <p:spPr>
          <a:xfrm>
            <a:off x="260350" y="5116513"/>
            <a:ext cx="566738" cy="54451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4" name="Овал 33"/>
          <p:cNvSpPr/>
          <p:nvPr/>
        </p:nvSpPr>
        <p:spPr>
          <a:xfrm>
            <a:off x="4713288" y="3357563"/>
            <a:ext cx="566737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5" name="Овал 34"/>
          <p:cNvSpPr/>
          <p:nvPr/>
        </p:nvSpPr>
        <p:spPr>
          <a:xfrm>
            <a:off x="260350" y="3348038"/>
            <a:ext cx="566738" cy="54451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Овал 35"/>
          <p:cNvSpPr/>
          <p:nvPr/>
        </p:nvSpPr>
        <p:spPr>
          <a:xfrm>
            <a:off x="4713288" y="1628775"/>
            <a:ext cx="566737" cy="54451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211" name="Picture 2" descr="http://www.kazved.ru/uploadimg/23603_4351_posle-6-ne-est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t="2512" r="26115"/>
          <a:stretch>
            <a:fillRect/>
          </a:stretch>
        </p:blipFill>
        <p:spPr bwMode="auto">
          <a:xfrm>
            <a:off x="2700338" y="2087563"/>
            <a:ext cx="1150937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Рисунок 40" descr="вилка нож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0"/>
          <a:stretch>
            <a:fillRect/>
          </a:stretch>
        </p:blipFill>
        <p:spPr bwMode="auto">
          <a:xfrm>
            <a:off x="3851275" y="2016125"/>
            <a:ext cx="2159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Рисунок 41" descr="вилка нож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16"/>
          <a:stretch>
            <a:fillRect/>
          </a:stretch>
        </p:blipFill>
        <p:spPr bwMode="auto">
          <a:xfrm>
            <a:off x="2484438" y="2016125"/>
            <a:ext cx="28733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Рисунок 42" descr="жирное мясо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103688"/>
            <a:ext cx="17653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Рисунок 43" descr="творог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3970338"/>
            <a:ext cx="11525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433513" y="1011238"/>
            <a:ext cx="7710487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Принципы рационального питания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219" name="Рисунок 39" descr="Здоровое питание значок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ПИТАНИЕ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2"/>
          <p:cNvSpPr>
            <a:spLocks noGrp="1"/>
          </p:cNvSpPr>
          <p:nvPr>
            <p:ph sz="quarter" idx="1"/>
          </p:nvPr>
        </p:nvSpPr>
        <p:spPr>
          <a:xfrm>
            <a:off x="331788" y="2062163"/>
            <a:ext cx="5554662" cy="4387850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ru-RU" sz="2600" smtClean="0">
                <a:latin typeface="Arial" charset="0"/>
                <a:cs typeface="Arial" charset="0"/>
              </a:rPr>
              <a:t>Индекс массы тела – </a:t>
            </a:r>
            <a:br>
              <a:rPr lang="ru-RU" sz="2600" smtClean="0">
                <a:latin typeface="Arial" charset="0"/>
                <a:cs typeface="Arial" charset="0"/>
              </a:rPr>
            </a:br>
            <a:r>
              <a:rPr lang="ru-RU" sz="2600" b="1" smtClean="0">
                <a:latin typeface="Arial" charset="0"/>
                <a:cs typeface="Arial" charset="0"/>
              </a:rPr>
              <a:t>18,5-25</a:t>
            </a:r>
          </a:p>
          <a:p>
            <a:pPr>
              <a:spcBef>
                <a:spcPts val="900"/>
              </a:spcBef>
            </a:pPr>
            <a:r>
              <a:rPr lang="ru-RU" sz="2600" b="1" smtClean="0">
                <a:latin typeface="Arial" charset="0"/>
                <a:cs typeface="Arial" charset="0"/>
              </a:rPr>
              <a:t>Раньше: </a:t>
            </a:r>
            <a:r>
              <a:rPr lang="ru-RU" sz="2600" smtClean="0">
                <a:latin typeface="Arial" charset="0"/>
                <a:cs typeface="Arial" charset="0"/>
              </a:rPr>
              <a:t>жир – склад ккал, амортизатор для внутренних органов</a:t>
            </a:r>
          </a:p>
          <a:p>
            <a:pPr>
              <a:spcBef>
                <a:spcPts val="900"/>
              </a:spcBef>
            </a:pPr>
            <a:r>
              <a:rPr lang="ru-RU" sz="2600" b="1" smtClean="0">
                <a:latin typeface="Arial" charset="0"/>
                <a:cs typeface="Arial" charset="0"/>
              </a:rPr>
              <a:t>Сейчас: </a:t>
            </a:r>
            <a:r>
              <a:rPr lang="ru-RU" sz="2600" smtClean="0">
                <a:latin typeface="Arial" charset="0"/>
                <a:cs typeface="Arial" charset="0"/>
              </a:rPr>
              <a:t>жир – диффузный эндокринный орган, который вырабатывает гормоны, ферменты.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6"/>
          <a:stretch>
            <a:fillRect/>
          </a:stretch>
        </p:blipFill>
        <p:spPr bwMode="auto">
          <a:xfrm>
            <a:off x="5991225" y="2068513"/>
            <a:ext cx="3152775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33513" y="974725"/>
            <a:ext cx="7710487" cy="477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11. Контролировать вес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6087" name="Рисунок 8" descr="Здоровое питание значо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346075" y="2182813"/>
            <a:ext cx="258763" cy="25876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46075" y="3097213"/>
            <a:ext cx="258763" cy="25876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46075" y="4357688"/>
            <a:ext cx="258763" cy="2603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671638"/>
            <a:ext cx="9144000" cy="5186362"/>
          </a:xfrm>
          <a:prstGeom prst="rect">
            <a:avLst/>
          </a:prstGeom>
          <a:gradFill>
            <a:gsLst>
              <a:gs pos="5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0" y="6243638"/>
            <a:ext cx="9144000" cy="850900"/>
          </a:xfrm>
          <a:custGeom>
            <a:avLst/>
            <a:gdLst>
              <a:gd name="connsiteX0" fmla="*/ 0 w 6211613"/>
              <a:gd name="connsiteY0" fmla="*/ 0 h 2033752"/>
              <a:gd name="connsiteX1" fmla="*/ 6211613 w 6211613"/>
              <a:gd name="connsiteY1" fmla="*/ 0 h 2033752"/>
              <a:gd name="connsiteX2" fmla="*/ 6211613 w 6211613"/>
              <a:gd name="connsiteY2" fmla="*/ 2033752 h 2033752"/>
              <a:gd name="connsiteX3" fmla="*/ 0 w 6211613"/>
              <a:gd name="connsiteY3" fmla="*/ 2033752 h 2033752"/>
              <a:gd name="connsiteX4" fmla="*/ 0 w 6211613"/>
              <a:gd name="connsiteY4" fmla="*/ 0 h 2033752"/>
              <a:gd name="connsiteX0" fmla="*/ 0 w 6211613"/>
              <a:gd name="connsiteY0" fmla="*/ 362607 h 2396359"/>
              <a:gd name="connsiteX1" fmla="*/ 3042744 w 6211613"/>
              <a:gd name="connsiteY1" fmla="*/ 0 h 2396359"/>
              <a:gd name="connsiteX2" fmla="*/ 6211613 w 6211613"/>
              <a:gd name="connsiteY2" fmla="*/ 362607 h 2396359"/>
              <a:gd name="connsiteX3" fmla="*/ 6211613 w 6211613"/>
              <a:gd name="connsiteY3" fmla="*/ 2396359 h 2396359"/>
              <a:gd name="connsiteX4" fmla="*/ 0 w 6211613"/>
              <a:gd name="connsiteY4" fmla="*/ 2396359 h 2396359"/>
              <a:gd name="connsiteX5" fmla="*/ 0 w 6211613"/>
              <a:gd name="connsiteY5" fmla="*/ 362607 h 2396359"/>
              <a:gd name="connsiteX0" fmla="*/ 0 w 6211613"/>
              <a:gd name="connsiteY0" fmla="*/ 362607 h 2396359"/>
              <a:gd name="connsiteX1" fmla="*/ 3042744 w 6211613"/>
              <a:gd name="connsiteY1" fmla="*/ 0 h 2396359"/>
              <a:gd name="connsiteX2" fmla="*/ 6211613 w 6211613"/>
              <a:gd name="connsiteY2" fmla="*/ 362607 h 2396359"/>
              <a:gd name="connsiteX3" fmla="*/ 6211613 w 6211613"/>
              <a:gd name="connsiteY3" fmla="*/ 2396359 h 2396359"/>
              <a:gd name="connsiteX4" fmla="*/ 0 w 6211613"/>
              <a:gd name="connsiteY4" fmla="*/ 2396359 h 2396359"/>
              <a:gd name="connsiteX5" fmla="*/ 0 w 6211613"/>
              <a:gd name="connsiteY5" fmla="*/ 362607 h 2396359"/>
              <a:gd name="connsiteX0" fmla="*/ 0 w 6211613"/>
              <a:gd name="connsiteY0" fmla="*/ 362607 h 2396359"/>
              <a:gd name="connsiteX1" fmla="*/ 3042744 w 6211613"/>
              <a:gd name="connsiteY1" fmla="*/ 0 h 2396359"/>
              <a:gd name="connsiteX2" fmla="*/ 6211613 w 6211613"/>
              <a:gd name="connsiteY2" fmla="*/ 362607 h 2396359"/>
              <a:gd name="connsiteX3" fmla="*/ 6211613 w 6211613"/>
              <a:gd name="connsiteY3" fmla="*/ 2396359 h 2396359"/>
              <a:gd name="connsiteX4" fmla="*/ 0 w 6211613"/>
              <a:gd name="connsiteY4" fmla="*/ 2396359 h 2396359"/>
              <a:gd name="connsiteX5" fmla="*/ 0 w 6211613"/>
              <a:gd name="connsiteY5" fmla="*/ 362607 h 2396359"/>
              <a:gd name="connsiteX0" fmla="*/ 0 w 6211613"/>
              <a:gd name="connsiteY0" fmla="*/ 362607 h 2396359"/>
              <a:gd name="connsiteX1" fmla="*/ 3042744 w 6211613"/>
              <a:gd name="connsiteY1" fmla="*/ 0 h 2396359"/>
              <a:gd name="connsiteX2" fmla="*/ 6211613 w 6211613"/>
              <a:gd name="connsiteY2" fmla="*/ 362607 h 2396359"/>
              <a:gd name="connsiteX3" fmla="*/ 6211613 w 6211613"/>
              <a:gd name="connsiteY3" fmla="*/ 2396359 h 2396359"/>
              <a:gd name="connsiteX4" fmla="*/ 0 w 6211613"/>
              <a:gd name="connsiteY4" fmla="*/ 2396359 h 2396359"/>
              <a:gd name="connsiteX5" fmla="*/ 0 w 6211613"/>
              <a:gd name="connsiteY5" fmla="*/ 362607 h 2396359"/>
              <a:gd name="connsiteX0" fmla="*/ 0 w 6211613"/>
              <a:gd name="connsiteY0" fmla="*/ 362607 h 2396359"/>
              <a:gd name="connsiteX1" fmla="*/ 3042744 w 6211613"/>
              <a:gd name="connsiteY1" fmla="*/ 0 h 2396359"/>
              <a:gd name="connsiteX2" fmla="*/ 6211613 w 6211613"/>
              <a:gd name="connsiteY2" fmla="*/ 362607 h 2396359"/>
              <a:gd name="connsiteX3" fmla="*/ 6211613 w 6211613"/>
              <a:gd name="connsiteY3" fmla="*/ 2396359 h 2396359"/>
              <a:gd name="connsiteX4" fmla="*/ 0 w 6211613"/>
              <a:gd name="connsiteY4" fmla="*/ 2396359 h 2396359"/>
              <a:gd name="connsiteX5" fmla="*/ 0 w 6211613"/>
              <a:gd name="connsiteY5" fmla="*/ 362607 h 2396359"/>
              <a:gd name="connsiteX0" fmla="*/ 0 w 6211613"/>
              <a:gd name="connsiteY0" fmla="*/ 362607 h 2396359"/>
              <a:gd name="connsiteX1" fmla="*/ 3042744 w 6211613"/>
              <a:gd name="connsiteY1" fmla="*/ 0 h 2396359"/>
              <a:gd name="connsiteX2" fmla="*/ 6211613 w 6211613"/>
              <a:gd name="connsiteY2" fmla="*/ 362607 h 2396359"/>
              <a:gd name="connsiteX3" fmla="*/ 6211613 w 6211613"/>
              <a:gd name="connsiteY3" fmla="*/ 2396359 h 2396359"/>
              <a:gd name="connsiteX4" fmla="*/ 0 w 6211613"/>
              <a:gd name="connsiteY4" fmla="*/ 2396359 h 2396359"/>
              <a:gd name="connsiteX5" fmla="*/ 0 w 6211613"/>
              <a:gd name="connsiteY5" fmla="*/ 362607 h 2396359"/>
              <a:gd name="connsiteX0" fmla="*/ 0 w 6227378"/>
              <a:gd name="connsiteY0" fmla="*/ 362607 h 2396359"/>
              <a:gd name="connsiteX1" fmla="*/ 3042744 w 6227378"/>
              <a:gd name="connsiteY1" fmla="*/ 0 h 2396359"/>
              <a:gd name="connsiteX2" fmla="*/ 6211613 w 6227378"/>
              <a:gd name="connsiteY2" fmla="*/ 362607 h 2396359"/>
              <a:gd name="connsiteX3" fmla="*/ 6227378 w 6227378"/>
              <a:gd name="connsiteY3" fmla="*/ 1860333 h 2396359"/>
              <a:gd name="connsiteX4" fmla="*/ 0 w 6227378"/>
              <a:gd name="connsiteY4" fmla="*/ 2396359 h 2396359"/>
              <a:gd name="connsiteX5" fmla="*/ 0 w 6227378"/>
              <a:gd name="connsiteY5" fmla="*/ 362607 h 2396359"/>
              <a:gd name="connsiteX0" fmla="*/ 15765 w 6243143"/>
              <a:gd name="connsiteY0" fmla="*/ 362607 h 1860333"/>
              <a:gd name="connsiteX1" fmla="*/ 3058509 w 6243143"/>
              <a:gd name="connsiteY1" fmla="*/ 0 h 1860333"/>
              <a:gd name="connsiteX2" fmla="*/ 6227378 w 6243143"/>
              <a:gd name="connsiteY2" fmla="*/ 362607 h 1860333"/>
              <a:gd name="connsiteX3" fmla="*/ 6243143 w 6243143"/>
              <a:gd name="connsiteY3" fmla="*/ 1860333 h 1860333"/>
              <a:gd name="connsiteX4" fmla="*/ 0 w 6243143"/>
              <a:gd name="connsiteY4" fmla="*/ 1860333 h 1860333"/>
              <a:gd name="connsiteX5" fmla="*/ 15765 w 6243143"/>
              <a:gd name="connsiteY5" fmla="*/ 362607 h 1860333"/>
              <a:gd name="connsiteX0" fmla="*/ 15765 w 6243143"/>
              <a:gd name="connsiteY0" fmla="*/ 362607 h 1860333"/>
              <a:gd name="connsiteX1" fmla="*/ 3058509 w 6243143"/>
              <a:gd name="connsiteY1" fmla="*/ 0 h 1860333"/>
              <a:gd name="connsiteX2" fmla="*/ 6227378 w 6243143"/>
              <a:gd name="connsiteY2" fmla="*/ 362607 h 1860333"/>
              <a:gd name="connsiteX3" fmla="*/ 6243143 w 6243143"/>
              <a:gd name="connsiteY3" fmla="*/ 1450430 h 1860333"/>
              <a:gd name="connsiteX4" fmla="*/ 0 w 6243143"/>
              <a:gd name="connsiteY4" fmla="*/ 1860333 h 1860333"/>
              <a:gd name="connsiteX5" fmla="*/ 15765 w 6243143"/>
              <a:gd name="connsiteY5" fmla="*/ 362607 h 1860333"/>
              <a:gd name="connsiteX0" fmla="*/ 15765 w 6243143"/>
              <a:gd name="connsiteY0" fmla="*/ 362607 h 1450430"/>
              <a:gd name="connsiteX1" fmla="*/ 3058509 w 6243143"/>
              <a:gd name="connsiteY1" fmla="*/ 0 h 1450430"/>
              <a:gd name="connsiteX2" fmla="*/ 6227378 w 6243143"/>
              <a:gd name="connsiteY2" fmla="*/ 362607 h 1450430"/>
              <a:gd name="connsiteX3" fmla="*/ 6243143 w 6243143"/>
              <a:gd name="connsiteY3" fmla="*/ 1450430 h 1450430"/>
              <a:gd name="connsiteX4" fmla="*/ 0 w 6243143"/>
              <a:gd name="connsiteY4" fmla="*/ 1434664 h 1450430"/>
              <a:gd name="connsiteX5" fmla="*/ 15765 w 6243143"/>
              <a:gd name="connsiteY5" fmla="*/ 362607 h 1450430"/>
              <a:gd name="connsiteX0" fmla="*/ 15765 w 6243143"/>
              <a:gd name="connsiteY0" fmla="*/ 362607 h 1450430"/>
              <a:gd name="connsiteX1" fmla="*/ 3058509 w 6243143"/>
              <a:gd name="connsiteY1" fmla="*/ 0 h 1450430"/>
              <a:gd name="connsiteX2" fmla="*/ 6227378 w 6243143"/>
              <a:gd name="connsiteY2" fmla="*/ 362607 h 1450430"/>
              <a:gd name="connsiteX3" fmla="*/ 6243143 w 6243143"/>
              <a:gd name="connsiteY3" fmla="*/ 1450430 h 1450430"/>
              <a:gd name="connsiteX4" fmla="*/ 0 w 6243143"/>
              <a:gd name="connsiteY4" fmla="*/ 1434664 h 1450430"/>
              <a:gd name="connsiteX5" fmla="*/ 15765 w 6243143"/>
              <a:gd name="connsiteY5" fmla="*/ 362607 h 1450430"/>
              <a:gd name="connsiteX0" fmla="*/ 15765 w 6243143"/>
              <a:gd name="connsiteY0" fmla="*/ 362607 h 1450430"/>
              <a:gd name="connsiteX1" fmla="*/ 3058509 w 6243143"/>
              <a:gd name="connsiteY1" fmla="*/ 0 h 1450430"/>
              <a:gd name="connsiteX2" fmla="*/ 6227378 w 6243143"/>
              <a:gd name="connsiteY2" fmla="*/ 362607 h 1450430"/>
              <a:gd name="connsiteX3" fmla="*/ 6243143 w 6243143"/>
              <a:gd name="connsiteY3" fmla="*/ 1450430 h 1450430"/>
              <a:gd name="connsiteX4" fmla="*/ 0 w 6243143"/>
              <a:gd name="connsiteY4" fmla="*/ 1434664 h 1450430"/>
              <a:gd name="connsiteX5" fmla="*/ 15765 w 6243143"/>
              <a:gd name="connsiteY5" fmla="*/ 362607 h 1450430"/>
              <a:gd name="connsiteX0" fmla="*/ 15765 w 6243143"/>
              <a:gd name="connsiteY0" fmla="*/ 362607 h 1481961"/>
              <a:gd name="connsiteX1" fmla="*/ 3058509 w 6243143"/>
              <a:gd name="connsiteY1" fmla="*/ 0 h 1481961"/>
              <a:gd name="connsiteX2" fmla="*/ 6227378 w 6243143"/>
              <a:gd name="connsiteY2" fmla="*/ 362607 h 1481961"/>
              <a:gd name="connsiteX3" fmla="*/ 6243143 w 6243143"/>
              <a:gd name="connsiteY3" fmla="*/ 1450430 h 1481961"/>
              <a:gd name="connsiteX4" fmla="*/ 0 w 6243143"/>
              <a:gd name="connsiteY4" fmla="*/ 1481961 h 1481961"/>
              <a:gd name="connsiteX5" fmla="*/ 15765 w 6243143"/>
              <a:gd name="connsiteY5" fmla="*/ 362607 h 1481961"/>
              <a:gd name="connsiteX0" fmla="*/ 15765 w 6243143"/>
              <a:gd name="connsiteY0" fmla="*/ 362607 h 1450430"/>
              <a:gd name="connsiteX1" fmla="*/ 3058509 w 6243143"/>
              <a:gd name="connsiteY1" fmla="*/ 0 h 1450430"/>
              <a:gd name="connsiteX2" fmla="*/ 6227378 w 6243143"/>
              <a:gd name="connsiteY2" fmla="*/ 362607 h 1450430"/>
              <a:gd name="connsiteX3" fmla="*/ 6243143 w 6243143"/>
              <a:gd name="connsiteY3" fmla="*/ 1450430 h 1450430"/>
              <a:gd name="connsiteX4" fmla="*/ 0 w 6243143"/>
              <a:gd name="connsiteY4" fmla="*/ 1418899 h 1450430"/>
              <a:gd name="connsiteX5" fmla="*/ 15765 w 6243143"/>
              <a:gd name="connsiteY5" fmla="*/ 362607 h 1450430"/>
              <a:gd name="connsiteX0" fmla="*/ 15765 w 6243143"/>
              <a:gd name="connsiteY0" fmla="*/ 362607 h 1481961"/>
              <a:gd name="connsiteX1" fmla="*/ 3058509 w 6243143"/>
              <a:gd name="connsiteY1" fmla="*/ 0 h 1481961"/>
              <a:gd name="connsiteX2" fmla="*/ 6227378 w 6243143"/>
              <a:gd name="connsiteY2" fmla="*/ 362607 h 1481961"/>
              <a:gd name="connsiteX3" fmla="*/ 6243143 w 6243143"/>
              <a:gd name="connsiteY3" fmla="*/ 1450430 h 1481961"/>
              <a:gd name="connsiteX4" fmla="*/ 0 w 6243143"/>
              <a:gd name="connsiteY4" fmla="*/ 1481961 h 1481961"/>
              <a:gd name="connsiteX5" fmla="*/ 15765 w 6243143"/>
              <a:gd name="connsiteY5" fmla="*/ 362607 h 1481961"/>
              <a:gd name="connsiteX0" fmla="*/ 0 w 6243143"/>
              <a:gd name="connsiteY0" fmla="*/ 349011 h 1481961"/>
              <a:gd name="connsiteX1" fmla="*/ 3058509 w 6243143"/>
              <a:gd name="connsiteY1" fmla="*/ 0 h 1481961"/>
              <a:gd name="connsiteX2" fmla="*/ 6227378 w 6243143"/>
              <a:gd name="connsiteY2" fmla="*/ 362607 h 1481961"/>
              <a:gd name="connsiteX3" fmla="*/ 6243143 w 6243143"/>
              <a:gd name="connsiteY3" fmla="*/ 1450430 h 1481961"/>
              <a:gd name="connsiteX4" fmla="*/ 0 w 6243143"/>
              <a:gd name="connsiteY4" fmla="*/ 1481961 h 1481961"/>
              <a:gd name="connsiteX5" fmla="*/ 0 w 6243143"/>
              <a:gd name="connsiteY5" fmla="*/ 349011 h 1481961"/>
              <a:gd name="connsiteX0" fmla="*/ 0 w 6243143"/>
              <a:gd name="connsiteY0" fmla="*/ 349011 h 1481961"/>
              <a:gd name="connsiteX1" fmla="*/ 3058509 w 6243143"/>
              <a:gd name="connsiteY1" fmla="*/ 0 h 1481961"/>
              <a:gd name="connsiteX2" fmla="*/ 6243143 w 6243143"/>
              <a:gd name="connsiteY2" fmla="*/ 484971 h 1481961"/>
              <a:gd name="connsiteX3" fmla="*/ 6243143 w 6243143"/>
              <a:gd name="connsiteY3" fmla="*/ 1450430 h 1481961"/>
              <a:gd name="connsiteX4" fmla="*/ 0 w 6243143"/>
              <a:gd name="connsiteY4" fmla="*/ 1481961 h 1481961"/>
              <a:gd name="connsiteX5" fmla="*/ 0 w 6243143"/>
              <a:gd name="connsiteY5" fmla="*/ 349011 h 1481961"/>
              <a:gd name="connsiteX0" fmla="*/ 0 w 6243143"/>
              <a:gd name="connsiteY0" fmla="*/ 566546 h 1481961"/>
              <a:gd name="connsiteX1" fmla="*/ 3058509 w 6243143"/>
              <a:gd name="connsiteY1" fmla="*/ 0 h 1481961"/>
              <a:gd name="connsiteX2" fmla="*/ 6243143 w 6243143"/>
              <a:gd name="connsiteY2" fmla="*/ 484971 h 1481961"/>
              <a:gd name="connsiteX3" fmla="*/ 6243143 w 6243143"/>
              <a:gd name="connsiteY3" fmla="*/ 1450430 h 1481961"/>
              <a:gd name="connsiteX4" fmla="*/ 0 w 6243143"/>
              <a:gd name="connsiteY4" fmla="*/ 1481961 h 1481961"/>
              <a:gd name="connsiteX5" fmla="*/ 0 w 6243143"/>
              <a:gd name="connsiteY5" fmla="*/ 566546 h 1481961"/>
              <a:gd name="connsiteX0" fmla="*/ 0 w 6243143"/>
              <a:gd name="connsiteY0" fmla="*/ 566546 h 1481961"/>
              <a:gd name="connsiteX1" fmla="*/ 3058509 w 6243143"/>
              <a:gd name="connsiteY1" fmla="*/ 0 h 1481961"/>
              <a:gd name="connsiteX2" fmla="*/ 6243143 w 6243143"/>
              <a:gd name="connsiteY2" fmla="*/ 484971 h 1481961"/>
              <a:gd name="connsiteX3" fmla="*/ 6243143 w 6243143"/>
              <a:gd name="connsiteY3" fmla="*/ 1450430 h 1481961"/>
              <a:gd name="connsiteX4" fmla="*/ 0 w 6243143"/>
              <a:gd name="connsiteY4" fmla="*/ 1481961 h 1481961"/>
              <a:gd name="connsiteX5" fmla="*/ 0 w 6243143"/>
              <a:gd name="connsiteY5" fmla="*/ 566546 h 1481961"/>
              <a:gd name="connsiteX0" fmla="*/ 0 w 6243143"/>
              <a:gd name="connsiteY0" fmla="*/ 566546 h 1481961"/>
              <a:gd name="connsiteX1" fmla="*/ 3058509 w 6243143"/>
              <a:gd name="connsiteY1" fmla="*/ 0 h 1481961"/>
              <a:gd name="connsiteX2" fmla="*/ 6243143 w 6243143"/>
              <a:gd name="connsiteY2" fmla="*/ 484971 h 1481961"/>
              <a:gd name="connsiteX3" fmla="*/ 6243143 w 6243143"/>
              <a:gd name="connsiteY3" fmla="*/ 1450430 h 1481961"/>
              <a:gd name="connsiteX4" fmla="*/ 0 w 6243143"/>
              <a:gd name="connsiteY4" fmla="*/ 1481961 h 1481961"/>
              <a:gd name="connsiteX5" fmla="*/ 0 w 6243143"/>
              <a:gd name="connsiteY5" fmla="*/ 566546 h 1481961"/>
              <a:gd name="connsiteX0" fmla="*/ 0 w 6243143"/>
              <a:gd name="connsiteY0" fmla="*/ 566546 h 1481961"/>
              <a:gd name="connsiteX1" fmla="*/ 3058509 w 6243143"/>
              <a:gd name="connsiteY1" fmla="*/ 0 h 1481961"/>
              <a:gd name="connsiteX2" fmla="*/ 6243143 w 6243143"/>
              <a:gd name="connsiteY2" fmla="*/ 484971 h 1481961"/>
              <a:gd name="connsiteX3" fmla="*/ 6243143 w 6243143"/>
              <a:gd name="connsiteY3" fmla="*/ 1450430 h 1481961"/>
              <a:gd name="connsiteX4" fmla="*/ 0 w 6243143"/>
              <a:gd name="connsiteY4" fmla="*/ 1481961 h 1481961"/>
              <a:gd name="connsiteX5" fmla="*/ 0 w 6243143"/>
              <a:gd name="connsiteY5" fmla="*/ 566546 h 1481961"/>
              <a:gd name="connsiteX0" fmla="*/ 0 w 6243143"/>
              <a:gd name="connsiteY0" fmla="*/ 580142 h 1495557"/>
              <a:gd name="connsiteX1" fmla="*/ 3133858 w 6243143"/>
              <a:gd name="connsiteY1" fmla="*/ 0 h 1495557"/>
              <a:gd name="connsiteX2" fmla="*/ 6243143 w 6243143"/>
              <a:gd name="connsiteY2" fmla="*/ 498567 h 1495557"/>
              <a:gd name="connsiteX3" fmla="*/ 6243143 w 6243143"/>
              <a:gd name="connsiteY3" fmla="*/ 1464026 h 1495557"/>
              <a:gd name="connsiteX4" fmla="*/ 0 w 6243143"/>
              <a:gd name="connsiteY4" fmla="*/ 1495557 h 1495557"/>
              <a:gd name="connsiteX5" fmla="*/ 0 w 6243143"/>
              <a:gd name="connsiteY5" fmla="*/ 580142 h 1495557"/>
              <a:gd name="connsiteX0" fmla="*/ 0 w 6243143"/>
              <a:gd name="connsiteY0" fmla="*/ 848577 h 1495557"/>
              <a:gd name="connsiteX1" fmla="*/ 3133858 w 6243143"/>
              <a:gd name="connsiteY1" fmla="*/ 0 h 1495557"/>
              <a:gd name="connsiteX2" fmla="*/ 6243143 w 6243143"/>
              <a:gd name="connsiteY2" fmla="*/ 498567 h 1495557"/>
              <a:gd name="connsiteX3" fmla="*/ 6243143 w 6243143"/>
              <a:gd name="connsiteY3" fmla="*/ 1464026 h 1495557"/>
              <a:gd name="connsiteX4" fmla="*/ 0 w 6243143"/>
              <a:gd name="connsiteY4" fmla="*/ 1495557 h 1495557"/>
              <a:gd name="connsiteX5" fmla="*/ 0 w 6243143"/>
              <a:gd name="connsiteY5" fmla="*/ 848577 h 1495557"/>
              <a:gd name="connsiteX0" fmla="*/ 0 w 6243143"/>
              <a:gd name="connsiteY0" fmla="*/ 848577 h 1495557"/>
              <a:gd name="connsiteX1" fmla="*/ 3133858 w 6243143"/>
              <a:gd name="connsiteY1" fmla="*/ 0 h 1495557"/>
              <a:gd name="connsiteX2" fmla="*/ 6243143 w 6243143"/>
              <a:gd name="connsiteY2" fmla="*/ 786174 h 1495557"/>
              <a:gd name="connsiteX3" fmla="*/ 6243143 w 6243143"/>
              <a:gd name="connsiteY3" fmla="*/ 1464026 h 1495557"/>
              <a:gd name="connsiteX4" fmla="*/ 0 w 6243143"/>
              <a:gd name="connsiteY4" fmla="*/ 1495557 h 1495557"/>
              <a:gd name="connsiteX5" fmla="*/ 0 w 6243143"/>
              <a:gd name="connsiteY5" fmla="*/ 848577 h 1495557"/>
              <a:gd name="connsiteX0" fmla="*/ 0 w 6243143"/>
              <a:gd name="connsiteY0" fmla="*/ 848577 h 1495557"/>
              <a:gd name="connsiteX1" fmla="*/ 3133858 w 6243143"/>
              <a:gd name="connsiteY1" fmla="*/ 0 h 1495557"/>
              <a:gd name="connsiteX2" fmla="*/ 6243143 w 6243143"/>
              <a:gd name="connsiteY2" fmla="*/ 786174 h 1495557"/>
              <a:gd name="connsiteX3" fmla="*/ 6243143 w 6243143"/>
              <a:gd name="connsiteY3" fmla="*/ 1464026 h 1495557"/>
              <a:gd name="connsiteX4" fmla="*/ 0 w 6243143"/>
              <a:gd name="connsiteY4" fmla="*/ 1495557 h 1495557"/>
              <a:gd name="connsiteX5" fmla="*/ 0 w 6243143"/>
              <a:gd name="connsiteY5" fmla="*/ 848577 h 1495557"/>
              <a:gd name="connsiteX0" fmla="*/ 0 w 6243143"/>
              <a:gd name="connsiteY0" fmla="*/ 848577 h 1495557"/>
              <a:gd name="connsiteX1" fmla="*/ 3133858 w 6243143"/>
              <a:gd name="connsiteY1" fmla="*/ 0 h 1495557"/>
              <a:gd name="connsiteX2" fmla="*/ 6243143 w 6243143"/>
              <a:gd name="connsiteY2" fmla="*/ 786174 h 1495557"/>
              <a:gd name="connsiteX3" fmla="*/ 6243143 w 6243143"/>
              <a:gd name="connsiteY3" fmla="*/ 1464026 h 1495557"/>
              <a:gd name="connsiteX4" fmla="*/ 0 w 6243143"/>
              <a:gd name="connsiteY4" fmla="*/ 1495557 h 1495557"/>
              <a:gd name="connsiteX5" fmla="*/ 0 w 6243143"/>
              <a:gd name="connsiteY5" fmla="*/ 848577 h 149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3143" h="1495557">
                <a:moveTo>
                  <a:pt x="0" y="848577"/>
                </a:moveTo>
                <a:cubicBezTo>
                  <a:pt x="852027" y="369485"/>
                  <a:pt x="2009251" y="26276"/>
                  <a:pt x="3133858" y="0"/>
                </a:cubicBezTo>
                <a:cubicBezTo>
                  <a:pt x="4221679" y="26276"/>
                  <a:pt x="5439427" y="309793"/>
                  <a:pt x="6243143" y="786174"/>
                </a:cubicBezTo>
                <a:lnTo>
                  <a:pt x="6243143" y="1464026"/>
                </a:lnTo>
                <a:lnTo>
                  <a:pt x="0" y="1495557"/>
                </a:lnTo>
                <a:lnTo>
                  <a:pt x="0" y="848577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7109" name="Picture 2" descr="http://vashtehnik.ru/wp-content/uploads/ves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509713"/>
            <a:ext cx="644842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" descr="C:\физическая активность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4430713"/>
            <a:ext cx="36925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2" descr="C:\Питание\art_19_febr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4035425"/>
            <a:ext cx="27289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31076" y="457200"/>
            <a:ext cx="8481847" cy="72521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err="1">
                <a:latin typeface="Arial" pitchFamily="34" charset="0"/>
                <a:cs typeface="Arial" pitchFamily="34" charset="0"/>
              </a:rPr>
              <a:t>ЭНЕРГОЦЕННОСТЬ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ru-RU" sz="3000" b="1" dirty="0" err="1">
                <a:latin typeface="Arial" pitchFamily="34" charset="0"/>
                <a:cs typeface="Arial" pitchFamily="34" charset="0"/>
              </a:rPr>
              <a:t>ЭНЕРГОЗАТРАТАМ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582738" y="274638"/>
            <a:ext cx="7488237" cy="1565275"/>
          </a:xfrm>
        </p:spPr>
        <p:txBody>
          <a:bodyPr>
            <a:normAutofit fontScale="90000"/>
          </a:bodyPr>
          <a:lstStyle/>
          <a:p>
            <a:pPr>
              <a:spcBef>
                <a:spcPts val="1600"/>
              </a:spcBef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Основные принципы сокращения калорийности питания</a:t>
            </a:r>
            <a:b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ПИ</a:t>
            </a:r>
            <a:r>
              <a:rPr lang="ru-RU" sz="49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ЩЕ</a:t>
            </a:r>
            <a:r>
              <a:rPr lang="ru-RU" sz="49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ВОЙ </a:t>
            </a:r>
            <a:r>
              <a:rPr lang="ru-RU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СФЕ</a:t>
            </a:r>
            <a:r>
              <a:rPr lang="ru-RU" sz="49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ТО</a:t>
            </a:r>
            <a:r>
              <a:rPr lang="ru-RU" sz="49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ФОР</a:t>
            </a:r>
          </a:p>
        </p:txBody>
      </p:sp>
      <p:pic>
        <p:nvPicPr>
          <p:cNvPr id="48131" name="Picture 4" descr="Поло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844567" y="2301777"/>
            <a:ext cx="6873765" cy="1308538"/>
          </a:xfrm>
          <a:prstGeom prst="roundRect">
            <a:avLst>
              <a:gd name="adj" fmla="val 3484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Максимальное ограничение высококалорийных продуктов</a:t>
            </a:r>
            <a:br>
              <a:rPr lang="ru-RU" sz="2200" b="1" dirty="0"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latin typeface="Arial" pitchFamily="34" charset="0"/>
                <a:cs typeface="Arial" pitchFamily="34" charset="0"/>
              </a:rPr>
              <a:t>(богатых жирами, сахара, алкоголя)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44567" y="3775853"/>
            <a:ext cx="6889531" cy="1387365"/>
          </a:xfrm>
          <a:prstGeom prst="roundRect">
            <a:avLst>
              <a:gd name="adj" fmla="val 29167"/>
            </a:avLst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Умеренное потребление продуктов, состоящих преимущественно </a:t>
            </a:r>
            <a:br>
              <a:rPr lang="ru-RU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белков и углеводов</a:t>
            </a:r>
            <a:br>
              <a:rPr lang="ru-RU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(в размере «половины привычной порции»)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44567" y="5328756"/>
            <a:ext cx="6889531" cy="1277007"/>
          </a:xfrm>
          <a:prstGeom prst="roundRect">
            <a:avLst>
              <a:gd name="adj" fmla="val 29167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Свободное потребление низкокалорийных продуктов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95536" y="23581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891" name="Объект 4"/>
          <p:cNvSpPr>
            <a:spLocks noGrp="1"/>
          </p:cNvSpPr>
          <p:nvPr>
            <p:ph sz="half" idx="4294967295"/>
          </p:nvPr>
        </p:nvSpPr>
        <p:spPr>
          <a:xfrm>
            <a:off x="0" y="1190625"/>
            <a:ext cx="4735513" cy="566737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00000"/>
            </a:solidFill>
          </a:ln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Масло сливочное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Масло растительное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Сало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Сметана, сливки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Сыры более 30% жирности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Творог более 5 % жирности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Майонез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Жирное мясо, копчености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Колбасные изделия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Жирная рыба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Кожа птицы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Консервы рыбные, мясные и растительные в масле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Орехи, семечки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Растительное масло необходимо в рационе, однако старайтесь употреблять его в небольшом </a:t>
            </a: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количестве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892" name="Объект 5"/>
          <p:cNvSpPr>
            <a:spLocks noGrp="1"/>
          </p:cNvSpPr>
          <p:nvPr>
            <p:ph sz="half" idx="4294967295"/>
          </p:nvPr>
        </p:nvSpPr>
        <p:spPr>
          <a:xfrm>
            <a:off x="4716463" y="1196975"/>
            <a:ext cx="4427537" cy="566102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Сахар, мед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Варенье. Джемы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Конфеты, шоколад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Пирожные, торты и др. кондитерские изделия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Печенье, изделия из сдобного теста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Мороженое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Сладкие напитки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Алкогольные напитки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Следует по возможности исключить такой способ приготовления пищи как жарение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Старайтесь использовать посуду позволяющую готовить пищу без приготовления жира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1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67544" y="26064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915" name="Объект 3"/>
          <p:cNvSpPr>
            <a:spLocks noGrp="1"/>
          </p:cNvSpPr>
          <p:nvPr>
            <p:ph sz="half" idx="4294967295"/>
          </p:nvPr>
        </p:nvSpPr>
        <p:spPr>
          <a:xfrm>
            <a:off x="0" y="1412875"/>
            <a:ext cx="4362450" cy="5445125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Капуста (все виды)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Огурцы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Салат листовой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Зелень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Помидоры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Перец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Кабачки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Баклажаны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Свекла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Морковь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Стручковая фасоль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Редис, редька, репа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Зеленый горошек (молодой)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Шпинат, щавель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Грибы</a:t>
            </a: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Объект 4"/>
          <p:cNvSpPr>
            <a:spLocks noGrp="1"/>
          </p:cNvSpPr>
          <p:nvPr>
            <p:ph sz="half" idx="4294967295"/>
          </p:nvPr>
        </p:nvSpPr>
        <p:spPr>
          <a:xfrm>
            <a:off x="4356100" y="1412875"/>
            <a:ext cx="4787900" cy="5445125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Чай, кофе без сахара и сливок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Минеральная вода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Овощи можно употреблять в сыром, отварном и запеченном виде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Использование жиров (масла, майонеза, сметаны) в приготовлении овощных блюд должно быть минимальным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1612900" y="0"/>
            <a:ext cx="7239000" cy="680243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u="sng" dirty="0">
                <a:solidFill>
                  <a:srgbClr val="FFC000"/>
                </a:solidFill>
              </a:rPr>
              <a:t>100 г нежирной рыбы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20 г белка – 80 ккал, </a:t>
            </a:r>
            <a:endParaRPr lang="ru-RU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1-2 </a:t>
            </a:r>
            <a:r>
              <a:rPr lang="ru-RU" sz="2400" dirty="0"/>
              <a:t>г жира – 9-18 ккал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Итого – 100 ккал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FF0000"/>
                </a:solidFill>
              </a:rPr>
              <a:t>100 </a:t>
            </a:r>
            <a:r>
              <a:rPr lang="ru-RU" sz="2400" u="sng" dirty="0">
                <a:solidFill>
                  <a:srgbClr val="FF0000"/>
                </a:solidFill>
              </a:rPr>
              <a:t>г хлеба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50 г углеводов – 200 ккал, </a:t>
            </a:r>
            <a:endParaRPr lang="ru-RU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5-8 </a:t>
            </a:r>
            <a:r>
              <a:rPr lang="ru-RU" sz="2400" dirty="0"/>
              <a:t>г белка – 20-32 ккал, </a:t>
            </a:r>
            <a:endParaRPr lang="ru-RU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1-2 </a:t>
            </a:r>
            <a:r>
              <a:rPr lang="ru-RU" sz="2400" dirty="0"/>
              <a:t>г жира – 9-18 ккал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Итого – 250 ккал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00B050"/>
                </a:solidFill>
              </a:rPr>
              <a:t>100 </a:t>
            </a:r>
            <a:r>
              <a:rPr lang="ru-RU" sz="2400" u="sng" dirty="0">
                <a:solidFill>
                  <a:srgbClr val="00B050"/>
                </a:solidFill>
              </a:rPr>
              <a:t>г огурцов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0,6 г белка – 2,4 ккал</a:t>
            </a:r>
            <a:r>
              <a:rPr lang="ru-RU" sz="2400" dirty="0" smtClean="0"/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0,2 </a:t>
            </a:r>
            <a:r>
              <a:rPr lang="ru-RU" sz="2400" dirty="0"/>
              <a:t>г жира – 1,8 ккал, </a:t>
            </a:r>
            <a:endParaRPr lang="ru-RU" sz="24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2,2 </a:t>
            </a:r>
            <a:r>
              <a:rPr lang="ru-RU" sz="2400" dirty="0"/>
              <a:t>г углеводов – 8,8 ккал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Итого – 13 ккал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 smtClean="0">
              <a:solidFill>
                <a:srgbClr val="FF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Таким </a:t>
            </a:r>
            <a:r>
              <a:rPr lang="ru-RU" sz="2400" dirty="0">
                <a:solidFill>
                  <a:srgbClr val="FF0000"/>
                </a:solidFill>
              </a:rPr>
              <a:t>образом, </a:t>
            </a:r>
            <a:r>
              <a:rPr lang="ru-RU" sz="2400" dirty="0" smtClean="0">
                <a:solidFill>
                  <a:srgbClr val="FF0000"/>
                </a:solidFill>
              </a:rPr>
              <a:t>по калорийности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              100 </a:t>
            </a:r>
            <a:r>
              <a:rPr lang="ru-RU" sz="2400" dirty="0">
                <a:solidFill>
                  <a:srgbClr val="FF0000"/>
                </a:solidFill>
              </a:rPr>
              <a:t>г хлеба </a:t>
            </a:r>
            <a:r>
              <a:rPr lang="ru-RU" sz="2400" dirty="0" smtClean="0">
                <a:solidFill>
                  <a:srgbClr val="FF0000"/>
                </a:solidFill>
              </a:rPr>
              <a:t>= 2 </a:t>
            </a:r>
            <a:r>
              <a:rPr lang="ru-RU" sz="2400" dirty="0">
                <a:solidFill>
                  <a:srgbClr val="FF0000"/>
                </a:solidFill>
              </a:rPr>
              <a:t>кг огурцов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03" name="Picture 4" descr="Поло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16338"/>
            <a:ext cx="2460625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12785" r="4134" b="12310"/>
          <a:stretch/>
        </p:blipFill>
        <p:spPr bwMode="auto">
          <a:xfrm>
            <a:off x="6216722" y="2075509"/>
            <a:ext cx="2328415" cy="15654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24" y="126154"/>
            <a:ext cx="2304256" cy="18626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260648"/>
          <a:ext cx="812209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63" name="Объект 7"/>
          <p:cNvSpPr>
            <a:spLocks noGrp="1"/>
          </p:cNvSpPr>
          <p:nvPr>
            <p:ph sz="half" idx="4294967295"/>
          </p:nvPr>
        </p:nvSpPr>
        <p:spPr>
          <a:xfrm>
            <a:off x="0" y="1700213"/>
            <a:ext cx="4506913" cy="515778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Нежирное мясо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Нежирная рыба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Молоко и кисломолочные продукты (нежирные)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Сыры менее 30 % жирности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Творог менее 5 % жирности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Картофель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Кукуруза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Зрелые зерна бобовых (горох, фасоль, чечевица)</a:t>
            </a:r>
          </a:p>
          <a:p>
            <a:pPr>
              <a:buFont typeface="Arial" pitchFamily="34" charset="0"/>
              <a:buChar char="•"/>
              <a:defRPr/>
            </a:pPr>
            <a:endParaRPr lang="ru-RU" sz="20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/>
          </a:p>
        </p:txBody>
      </p:sp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4500563" y="1700213"/>
            <a:ext cx="4643437" cy="515778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Крупы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Макаронные изделия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Хлеб и хлебобулочные изделия (не сдобные)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Фрукты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rgbClr val="7030A0"/>
                </a:solidFill>
              </a:rPr>
              <a:t>Яйца</a:t>
            </a:r>
          </a:p>
          <a:p>
            <a:pPr>
              <a:buFont typeface="Wingdings" pitchFamily="2" charset="2"/>
              <a:buChar char="Ø"/>
              <a:defRPr/>
            </a:pPr>
            <a:endParaRPr lang="ru-RU" sz="2000" dirty="0" smtClean="0">
              <a:solidFill>
                <a:srgbClr val="7030A0"/>
              </a:solidFill>
            </a:endParaRPr>
          </a:p>
          <a:p>
            <a:pPr marL="0" indent="0">
              <a:buFontTx/>
              <a:buNone/>
              <a:defRPr/>
            </a:pPr>
            <a:endParaRPr lang="ru-RU" sz="20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«Умеренное количество» означает половину от вашей привычной порции</a:t>
            </a:r>
          </a:p>
          <a:p>
            <a:pPr>
              <a:buFont typeface="Arial" pitchFamily="34" charset="0"/>
              <a:buChar char="•"/>
              <a:defRPr/>
            </a:pPr>
            <a:endParaRPr lang="ru-RU" sz="1800" dirty="0" smtClean="0"/>
          </a:p>
          <a:p>
            <a:pPr>
              <a:buFont typeface="Arial" pitchFamily="34" charset="0"/>
              <a:buChar char="•"/>
              <a:defRPr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3005138"/>
            <a:ext cx="3303587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1" y="2604806"/>
            <a:ext cx="3930579" cy="383231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33513" y="974725"/>
            <a:ext cx="7710487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12. Старайтесь не употреблять алкоголя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3255" name="Рисунок 9" descr="Здоровое питание значо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8788" y="1558925"/>
            <a:ext cx="8229600" cy="4794250"/>
          </a:xfrm>
        </p:spPr>
        <p:txBody>
          <a:bodyPr>
            <a:noAutofit/>
          </a:bodyPr>
          <a:lstStyle/>
          <a:p>
            <a:pPr marL="447675" indent="-447675" fontAlgn="auto">
              <a:lnSpc>
                <a:spcPts val="24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1.   Не следует переоценивать положительное значение красных вин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в том числе в профилактике сердечно-сосудистых заболеваний, возникновение которых связано с множеством факторов.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 marL="447675" indent="-447675" fontAlgn="auto">
              <a:lnSpc>
                <a:spcPts val="24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2.   Возможным положительным эффектом обладают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малые дозы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этанола </a:t>
            </a:r>
            <a:r>
              <a:rPr lang="ru-RU" sz="1900" i="1" dirty="0" smtClean="0">
                <a:latin typeface="Arial" pitchFamily="34" charset="0"/>
                <a:cs typeface="Arial" pitchFamily="34" charset="0"/>
              </a:rPr>
              <a:t>(не более 10г в день - около 100г красного вина).</a:t>
            </a:r>
            <a:endParaRPr lang="en-US" sz="1900" i="1" dirty="0" smtClean="0">
              <a:latin typeface="Arial" pitchFamily="34" charset="0"/>
              <a:cs typeface="Arial" pitchFamily="34" charset="0"/>
            </a:endParaRPr>
          </a:p>
          <a:p>
            <a:pPr marL="447675" indent="-447675" fontAlgn="auto">
              <a:lnSpc>
                <a:spcPts val="24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tabLst>
                <a:tab pos="447675" algn="l"/>
              </a:tabLst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3.  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Безусловно противопоказаны алкогольные напитки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 marL="628650" lvl="1" indent="-180975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714375" algn="l"/>
              </a:tabLst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детям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 marL="628650" lvl="1" indent="-180975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714375" algn="l"/>
              </a:tabLst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беременным и кормящим грудью женщинам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 marL="628650" lvl="1" indent="-180975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714375" algn="l"/>
              </a:tabLst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больным многими хроническими заболеваниями (особенно печени)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 marL="628650" lvl="1" indent="-180975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714375" algn="l"/>
              </a:tabLst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людям со специфической умственной и физической нагрузкой (водителям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транспорта, диспетчерам, спортсменам и др.)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 marL="447675" indent="-447675" fontAlgn="auto">
              <a:lnSpc>
                <a:spcPts val="24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 4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ru-RU" sz="1900" b="1" u="sng" dirty="0" smtClean="0">
                <a:latin typeface="Arial" pitchFamily="34" charset="0"/>
                <a:cs typeface="Arial" pitchFamily="34" charset="0"/>
              </a:rPr>
              <a:t>Не использовать алкогольные напитки в целях массовой профилактики сердечно-сосудистых заболеваний в связи</a:t>
            </a:r>
            <a:br>
              <a:rPr lang="ru-RU" sz="1900" b="1" u="sng" dirty="0" smtClean="0">
                <a:latin typeface="Arial" pitchFamily="34" charset="0"/>
                <a:cs typeface="Arial" pitchFamily="34" charset="0"/>
              </a:rPr>
            </a:br>
            <a:r>
              <a:rPr lang="ru-RU" sz="1900" b="1" u="sng" dirty="0" smtClean="0">
                <a:latin typeface="Arial" pitchFamily="34" charset="0"/>
                <a:cs typeface="Arial" pitchFamily="34" charset="0"/>
              </a:rPr>
              <a:t>с опасностью превышения малых доз.</a:t>
            </a:r>
            <a:endParaRPr lang="en-US" sz="1900" b="1" u="sng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18929" y="1596207"/>
            <a:ext cx="374143" cy="3583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Овал 5"/>
          <p:cNvSpPr/>
          <p:nvPr/>
        </p:nvSpPr>
        <p:spPr>
          <a:xfrm>
            <a:off x="508742" y="2891290"/>
            <a:ext cx="374143" cy="3583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Овал 6"/>
          <p:cNvSpPr/>
          <p:nvPr/>
        </p:nvSpPr>
        <p:spPr>
          <a:xfrm>
            <a:off x="508741" y="3513642"/>
            <a:ext cx="374143" cy="3600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" name="Овал 7"/>
          <p:cNvSpPr/>
          <p:nvPr/>
        </p:nvSpPr>
        <p:spPr>
          <a:xfrm>
            <a:off x="508742" y="5719107"/>
            <a:ext cx="374143" cy="3600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433513" y="974725"/>
            <a:ext cx="7710487" cy="477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Алкоголь. Рекомендации ВОЗ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90" name="Рисунок 21" descr="Здоровое питание значок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833438" y="1925638"/>
            <a:ext cx="75850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>
                <a:latin typeface="Arial" charset="0"/>
              </a:rPr>
              <a:t>Превышающее границы, употребление алкоголя отрицательно влияет на здоровье</a:t>
            </a:r>
            <a:br>
              <a:rPr lang="ru-RU" sz="2000" b="1">
                <a:latin typeface="Arial" charset="0"/>
              </a:rPr>
            </a:br>
            <a:r>
              <a:rPr lang="ru-RU" sz="2000">
                <a:latin typeface="Arial" charset="0"/>
              </a:rPr>
              <a:t>(2 стандартные дозы для мужчин, 1 стандартная доза для женщин в сутки).</a:t>
            </a:r>
          </a:p>
          <a:p>
            <a:r>
              <a:rPr lang="ru-RU" sz="2000">
                <a:latin typeface="Arial" charset="0"/>
              </a:rPr>
              <a:t>Под одной стандартной дозой подразумевается 13,7 г (18 мл) этанола.</a:t>
            </a:r>
          </a:p>
          <a:p>
            <a:endParaRPr lang="ru-RU" sz="2000">
              <a:latin typeface="Arial" charset="0"/>
            </a:endParaRPr>
          </a:p>
          <a:p>
            <a:r>
              <a:rPr lang="ru-RU" sz="2000">
                <a:latin typeface="Arial" charset="0"/>
              </a:rPr>
              <a:t>Даже случайное, превышающее границы, употребление алкоголя </a:t>
            </a:r>
            <a:r>
              <a:rPr lang="ru-RU" sz="2000" b="1">
                <a:latin typeface="Arial" charset="0"/>
              </a:rPr>
              <a:t>увеличивает, например, риск несчастных случаев и происшествий. </a:t>
            </a:r>
          </a:p>
          <a:p>
            <a:endParaRPr lang="ru-RU" sz="2000">
              <a:latin typeface="Arial" charset="0"/>
            </a:endParaRPr>
          </a:p>
          <a:p>
            <a:r>
              <a:rPr lang="ru-RU" sz="2000" b="1">
                <a:latin typeface="Arial" charset="0"/>
              </a:rPr>
              <a:t>Безопасных границ ежедневного потребления алкоголя не существует, </a:t>
            </a:r>
            <a:r>
              <a:rPr lang="ru-RU" sz="2000">
                <a:latin typeface="Arial" charset="0"/>
              </a:rPr>
              <a:t>т.к. даже малые дозы могут спровоцировать отклонения в состоянии здоровья. </a:t>
            </a:r>
          </a:p>
        </p:txBody>
      </p:sp>
      <p:sp>
        <p:nvSpPr>
          <p:cNvPr id="7" name="Овал 6"/>
          <p:cNvSpPr/>
          <p:nvPr/>
        </p:nvSpPr>
        <p:spPr>
          <a:xfrm>
            <a:off x="416689" y="1937348"/>
            <a:ext cx="374143" cy="35834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Овал 7"/>
          <p:cNvSpPr/>
          <p:nvPr/>
        </p:nvSpPr>
        <p:spPr>
          <a:xfrm>
            <a:off x="459575" y="4063042"/>
            <a:ext cx="374143" cy="35834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Овал 8"/>
          <p:cNvSpPr/>
          <p:nvPr/>
        </p:nvSpPr>
        <p:spPr>
          <a:xfrm>
            <a:off x="485111" y="5292311"/>
            <a:ext cx="374143" cy="35834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0" name="Picture 3" descr="C:\Users\Ольга\AppData\Local\Microsoft\Windows\Temporary Internet Files\Content.IE5\E3BFMK71\MC900432526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298" y="4974592"/>
            <a:ext cx="1637669" cy="16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433513" y="974725"/>
            <a:ext cx="7710487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Алкоголь. Границы рискованного потребления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5312" name="Рисунок 22" descr="Здоровое питание значо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ъект 2"/>
          <p:cNvSpPr txBox="1">
            <a:spLocks/>
          </p:cNvSpPr>
          <p:nvPr/>
        </p:nvSpPr>
        <p:spPr bwMode="auto">
          <a:xfrm>
            <a:off x="-1735138" y="5811838"/>
            <a:ext cx="633888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endParaRPr lang="ru-RU" sz="3200">
              <a:solidFill>
                <a:srgbClr val="000000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54050" y="1624013"/>
            <a:ext cx="3070225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Употреблять не менее 400 граммов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фруктов </a:t>
            </a:r>
          </a:p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и овощей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в день</a:t>
            </a:r>
          </a:p>
        </p:txBody>
      </p:sp>
      <p:sp>
        <p:nvSpPr>
          <p:cNvPr id="48" name="Овал 47"/>
          <p:cNvSpPr/>
          <p:nvPr/>
        </p:nvSpPr>
        <p:spPr>
          <a:xfrm>
            <a:off x="260350" y="1595438"/>
            <a:ext cx="566738" cy="54451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4" descr="фрукты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28825"/>
            <a:ext cx="22320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Скругленный прямоугольник 48"/>
          <p:cNvSpPr/>
          <p:nvPr/>
        </p:nvSpPr>
        <p:spPr>
          <a:xfrm>
            <a:off x="622300" y="3406775"/>
            <a:ext cx="3070225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Избегать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чрезмерного употребления </a:t>
            </a:r>
          </a:p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Соленых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продуктов</a:t>
            </a:r>
          </a:p>
        </p:txBody>
      </p:sp>
      <p:sp>
        <p:nvSpPr>
          <p:cNvPr id="50" name="Овал 49"/>
          <p:cNvSpPr/>
          <p:nvPr/>
        </p:nvSpPr>
        <p:spPr>
          <a:xfrm>
            <a:off x="260350" y="3316288"/>
            <a:ext cx="566738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4" name="Picture 3" descr="C:\Питание\6954pickled_cucumber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684588"/>
            <a:ext cx="15398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Скругленный прямоугольник 51"/>
          <p:cNvSpPr/>
          <p:nvPr/>
        </p:nvSpPr>
        <p:spPr>
          <a:xfrm>
            <a:off x="5153025" y="1649413"/>
            <a:ext cx="3071813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   Регулярно</a:t>
            </a:r>
            <a:b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есть блюда, </a:t>
            </a:r>
          </a:p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содержащие </a:t>
            </a:r>
          </a:p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крахмал </a:t>
            </a:r>
          </a:p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и клетчатку</a:t>
            </a:r>
          </a:p>
        </p:txBody>
      </p:sp>
      <p:sp>
        <p:nvSpPr>
          <p:cNvPr id="53" name="Овал 52"/>
          <p:cNvSpPr/>
          <p:nvPr/>
        </p:nvSpPr>
        <p:spPr>
          <a:xfrm>
            <a:off x="4713288" y="1628775"/>
            <a:ext cx="566737" cy="54451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9227" name="Picture 7" descr="Полос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68095" r="5482" b="16766"/>
          <a:stretch>
            <a:fillRect/>
          </a:stretch>
        </p:blipFill>
        <p:spPr bwMode="auto">
          <a:xfrm>
            <a:off x="7192963" y="2019300"/>
            <a:ext cx="13509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Скругленный прямоугольник 55"/>
          <p:cNvSpPr/>
          <p:nvPr/>
        </p:nvSpPr>
        <p:spPr>
          <a:xfrm>
            <a:off x="5172075" y="3432175"/>
            <a:ext cx="3070225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Выпивать</a:t>
            </a:r>
            <a:b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1,5-2 литра</a:t>
            </a:r>
            <a:b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жидкости</a:t>
            </a:r>
            <a:b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в сутки</a:t>
            </a:r>
          </a:p>
        </p:txBody>
      </p:sp>
      <p:sp>
        <p:nvSpPr>
          <p:cNvPr id="57" name="Овал 56"/>
          <p:cNvSpPr/>
          <p:nvPr/>
        </p:nvSpPr>
        <p:spPr>
          <a:xfrm>
            <a:off x="4713288" y="3357563"/>
            <a:ext cx="566737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spc="-1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0" name="TextBox 57"/>
          <p:cNvSpPr txBox="1">
            <a:spLocks noChangeArrowheads="1"/>
          </p:cNvSpPr>
          <p:nvPr/>
        </p:nvSpPr>
        <p:spPr bwMode="auto">
          <a:xfrm>
            <a:off x="4699000" y="3411538"/>
            <a:ext cx="588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400" b="1">
                <a:solidFill>
                  <a:srgbClr val="FFFFFF"/>
                </a:solidFill>
                <a:latin typeface="Arial" charset="0"/>
              </a:rPr>
              <a:t>10</a:t>
            </a:r>
            <a:endParaRPr lang="ru-RU" sz="2400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132388" y="5165725"/>
            <a:ext cx="3071812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Старайтесь</a:t>
            </a:r>
            <a:b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 употреблять </a:t>
            </a: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алкоголя</a:t>
            </a:r>
          </a:p>
        </p:txBody>
      </p:sp>
      <p:sp>
        <p:nvSpPr>
          <p:cNvPr id="62" name="Овал 61"/>
          <p:cNvSpPr/>
          <p:nvPr/>
        </p:nvSpPr>
        <p:spPr>
          <a:xfrm>
            <a:off x="4760913" y="5116513"/>
            <a:ext cx="566737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3" name="TextBox 64"/>
          <p:cNvSpPr txBox="1">
            <a:spLocks noChangeArrowheads="1"/>
          </p:cNvSpPr>
          <p:nvPr/>
        </p:nvSpPr>
        <p:spPr bwMode="auto">
          <a:xfrm>
            <a:off x="4749800" y="5157788"/>
            <a:ext cx="590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400" b="1">
                <a:solidFill>
                  <a:srgbClr val="FFFFFF"/>
                </a:solidFill>
                <a:latin typeface="Arial" charset="0"/>
              </a:rPr>
              <a:t>12</a:t>
            </a:r>
            <a:endParaRPr lang="ru-RU" sz="2400"/>
          </a:p>
        </p:txBody>
      </p:sp>
      <p:pic>
        <p:nvPicPr>
          <p:cNvPr id="9234" name="Рисунок 66" descr="не употреблять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5484813"/>
            <a:ext cx="130175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9" t="11392" r="-9207" b="-5672"/>
          <a:stretch>
            <a:fillRect/>
          </a:stretch>
        </p:blipFill>
        <p:spPr bwMode="auto">
          <a:xfrm>
            <a:off x="6561138" y="3794125"/>
            <a:ext cx="1846262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36" name="Группа 29"/>
          <p:cNvGrpSpPr>
            <a:grpSpLocks/>
          </p:cNvGrpSpPr>
          <p:nvPr/>
        </p:nvGrpSpPr>
        <p:grpSpPr bwMode="auto">
          <a:xfrm>
            <a:off x="209550" y="5029200"/>
            <a:ext cx="4268788" cy="1733550"/>
            <a:chOff x="4698602" y="5082514"/>
            <a:chExt cx="4267979" cy="1734545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5165239" y="5201645"/>
              <a:ext cx="3069643" cy="153917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dirty="0">
                  <a:solidFill>
                    <a:srgbClr val="EEECE1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Контролировать</a:t>
              </a:r>
              <a:br>
                <a:rPr lang="ru-RU" dirty="0">
                  <a:solidFill>
                    <a:srgbClr val="EEECE1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dirty="0">
                  <a:solidFill>
                    <a:srgbClr val="EEECE1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вес</a:t>
              </a:r>
            </a:p>
          </p:txBody>
        </p:sp>
        <p:sp>
          <p:nvSpPr>
            <p:cNvPr id="64" name="Овал 63"/>
            <p:cNvSpPr/>
            <p:nvPr/>
          </p:nvSpPr>
          <p:spPr>
            <a:xfrm>
              <a:off x="4712887" y="5082514"/>
              <a:ext cx="568217" cy="54482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44" name="TextBox 65"/>
            <p:cNvSpPr txBox="1">
              <a:spLocks noChangeArrowheads="1"/>
            </p:cNvSpPr>
            <p:nvPr/>
          </p:nvSpPr>
          <p:spPr bwMode="auto">
            <a:xfrm>
              <a:off x="4698602" y="5144848"/>
              <a:ext cx="5897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2400" b="1">
                  <a:solidFill>
                    <a:srgbClr val="FFFFFF"/>
                  </a:solidFill>
                  <a:latin typeface="Arial" charset="0"/>
                </a:rPr>
                <a:t>11</a:t>
              </a:r>
              <a:endParaRPr lang="ru-RU" sz="2400"/>
            </a:p>
          </p:txBody>
        </p:sp>
        <p:pic>
          <p:nvPicPr>
            <p:cNvPr id="9245" name="Picture 2" descr="http://im4-tub-ru.yandex.net/i?id=228354408-33-72&amp;n=2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6280" y="5216858"/>
              <a:ext cx="2400301" cy="1600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433513" y="1011238"/>
            <a:ext cx="7710487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Принципы рационального питания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40" name="Рисунок 33" descr="Здоровое питание значок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ПИТАНИЕ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2"/>
          <p:cNvSpPr txBox="1">
            <a:spLocks noChangeArrowheads="1"/>
          </p:cNvSpPr>
          <p:nvPr/>
        </p:nvSpPr>
        <p:spPr bwMode="auto">
          <a:xfrm>
            <a:off x="514350" y="3276600"/>
            <a:ext cx="3384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000000"/>
                </a:solidFill>
                <a:latin typeface="Arial" charset="0"/>
              </a:rPr>
              <a:t>Предупреждение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000000"/>
                </a:solidFill>
                <a:latin typeface="Arial" charset="0"/>
              </a:rPr>
            </a:br>
            <a:r>
              <a:rPr lang="ru-RU" b="1">
                <a:solidFill>
                  <a:srgbClr val="000000"/>
                </a:solidFill>
                <a:latin typeface="Arial" charset="0"/>
              </a:rPr>
              <a:t>ожирения</a:t>
            </a:r>
          </a:p>
        </p:txBody>
      </p:sp>
      <p:sp>
        <p:nvSpPr>
          <p:cNvPr id="56323" name="TextBox 37"/>
          <p:cNvSpPr txBox="1">
            <a:spLocks noChangeArrowheads="1"/>
          </p:cNvSpPr>
          <p:nvPr/>
        </p:nvSpPr>
        <p:spPr bwMode="auto">
          <a:xfrm>
            <a:off x="558800" y="5957888"/>
            <a:ext cx="3346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000000"/>
                </a:solidFill>
                <a:latin typeface="Arial" charset="0"/>
              </a:rPr>
              <a:t>Ограничение</a:t>
            </a:r>
          </a:p>
          <a:p>
            <a:r>
              <a:rPr lang="ru-RU" b="1">
                <a:solidFill>
                  <a:srgbClr val="000000"/>
                </a:solidFill>
                <a:latin typeface="Arial" charset="0"/>
              </a:rPr>
              <a:t> потребления</a:t>
            </a:r>
            <a:br>
              <a:rPr lang="ru-RU" b="1">
                <a:solidFill>
                  <a:srgbClr val="000000"/>
                </a:solidFill>
                <a:latin typeface="Arial" charset="0"/>
              </a:rPr>
            </a:br>
            <a:r>
              <a:rPr lang="ru-RU" b="1">
                <a:solidFill>
                  <a:srgbClr val="000000"/>
                </a:solidFill>
                <a:latin typeface="Arial" charset="0"/>
              </a:rPr>
              <a:t>алкоголя</a:t>
            </a:r>
          </a:p>
        </p:txBody>
      </p:sp>
      <p:sp>
        <p:nvSpPr>
          <p:cNvPr id="56324" name="TextBox 38"/>
          <p:cNvSpPr txBox="1">
            <a:spLocks noChangeArrowheads="1"/>
          </p:cNvSpPr>
          <p:nvPr/>
        </p:nvSpPr>
        <p:spPr bwMode="auto">
          <a:xfrm>
            <a:off x="4919663" y="6013450"/>
            <a:ext cx="3873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ru-RU" b="1">
                <a:solidFill>
                  <a:srgbClr val="000000"/>
                </a:solidFill>
                <a:latin typeface="Arial" charset="0"/>
              </a:rPr>
              <a:t>Ограничение</a:t>
            </a:r>
            <a:br>
              <a:rPr lang="ru-RU" b="1">
                <a:solidFill>
                  <a:srgbClr val="000000"/>
                </a:solidFill>
                <a:latin typeface="Arial" charset="0"/>
              </a:rPr>
            </a:br>
            <a:r>
              <a:rPr lang="ru-RU" b="1">
                <a:solidFill>
                  <a:srgbClr val="000000"/>
                </a:solidFill>
                <a:latin typeface="Arial" charset="0"/>
              </a:rPr>
              <a:t>потребления</a:t>
            </a:r>
            <a:br>
              <a:rPr lang="ru-RU" b="1">
                <a:solidFill>
                  <a:srgbClr val="000000"/>
                </a:solidFill>
                <a:latin typeface="Arial" charset="0"/>
              </a:rPr>
            </a:br>
            <a:r>
              <a:rPr lang="ru-RU" b="1">
                <a:solidFill>
                  <a:srgbClr val="000000"/>
                </a:solidFill>
                <a:latin typeface="Arial" charset="0"/>
              </a:rPr>
              <a:t>копченой и соленой пищи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1070" y="1700566"/>
            <a:ext cx="2870276" cy="1588902"/>
          </a:xfrm>
          <a:prstGeom prst="roundRect">
            <a:avLst/>
          </a:prstGeom>
          <a:blipFill>
            <a:blip r:embed="rId3" cstate="print"/>
            <a:stretch>
              <a:fillRect l="-4000" r="-4000"/>
            </a:stretch>
          </a:blipFill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Рисунок 39" descr="Алкоголь.jpg"/>
          <p:cNvPicPr>
            <a:picLocks noChangeAspect="1"/>
          </p:cNvPicPr>
          <p:nvPr/>
        </p:nvPicPr>
        <p:blipFill>
          <a:blip r:embed="rId4" cstate="print"/>
          <a:srcRect l="9005" r="5200" b="9808"/>
          <a:stretch>
            <a:fillRect/>
          </a:stretch>
        </p:blipFill>
        <p:spPr>
          <a:xfrm>
            <a:off x="679921" y="4111395"/>
            <a:ext cx="3155810" cy="1851050"/>
          </a:xfrm>
          <a:prstGeom prst="roundRect">
            <a:avLst>
              <a:gd name="adj" fmla="val 12993"/>
            </a:avLst>
          </a:prstGeom>
          <a:ln w="28575">
            <a:solidFill>
              <a:schemeClr val="accent6"/>
            </a:solidFill>
          </a:ln>
        </p:spPr>
      </p:pic>
      <p:pic>
        <p:nvPicPr>
          <p:cNvPr id="42" name="Рисунок 41" descr="колбаса.jpg"/>
          <p:cNvPicPr>
            <a:picLocks noChangeAspect="1"/>
          </p:cNvPicPr>
          <p:nvPr/>
        </p:nvPicPr>
        <p:blipFill>
          <a:blip r:embed="rId5" cstate="print"/>
          <a:srcRect l="3381" t="5684" r="2121"/>
          <a:stretch>
            <a:fillRect/>
          </a:stretch>
        </p:blipFill>
        <p:spPr>
          <a:xfrm>
            <a:off x="4834790" y="4111395"/>
            <a:ext cx="3074179" cy="1803169"/>
          </a:xfrm>
          <a:prstGeom prst="round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43" name="Овал 42"/>
          <p:cNvSpPr/>
          <p:nvPr/>
        </p:nvSpPr>
        <p:spPr>
          <a:xfrm>
            <a:off x="4672509" y="4030833"/>
            <a:ext cx="576064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1" name="Овал 10"/>
          <p:cNvSpPr/>
          <p:nvPr/>
        </p:nvSpPr>
        <p:spPr>
          <a:xfrm>
            <a:off x="251520" y="1581706"/>
            <a:ext cx="576064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91888" y="4008422"/>
            <a:ext cx="576064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667000" y="2624138"/>
            <a:ext cx="1501775" cy="12350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Рак молочной железы,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рак тела матки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759075" y="5410200"/>
            <a:ext cx="1646238" cy="11239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Рак полости рта, пищевода, печени, молочной железы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099300" y="5194300"/>
            <a:ext cx="1828800" cy="12477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копченой пище содержится большое количество канцерогенов</a:t>
            </a:r>
          </a:p>
        </p:txBody>
      </p:sp>
      <p:grpSp>
        <p:nvGrpSpPr>
          <p:cNvPr id="56342" name="Группа 44"/>
          <p:cNvGrpSpPr>
            <a:grpSpLocks/>
          </p:cNvGrpSpPr>
          <p:nvPr/>
        </p:nvGrpSpPr>
        <p:grpSpPr bwMode="auto">
          <a:xfrm>
            <a:off x="4822825" y="1625600"/>
            <a:ext cx="2928938" cy="1758950"/>
            <a:chOff x="5119269" y="1650098"/>
            <a:chExt cx="2929355" cy="1854071"/>
          </a:xfrm>
        </p:grpSpPr>
        <p:pic>
          <p:nvPicPr>
            <p:cNvPr id="21" name="Рисунок 20" descr=";bh.jpg"/>
            <p:cNvPicPr>
              <a:picLocks noChangeAspect="1"/>
            </p:cNvPicPr>
            <p:nvPr/>
          </p:nvPicPr>
          <p:blipFill>
            <a:blip r:embed="rId6" cstate="print"/>
            <a:srcRect b="5621"/>
            <a:stretch>
              <a:fillRect/>
            </a:stretch>
          </p:blipFill>
          <p:spPr>
            <a:xfrm>
              <a:off x="5119269" y="1744330"/>
              <a:ext cx="2929355" cy="1759839"/>
            </a:xfrm>
            <a:prstGeom prst="roundRect">
              <a:avLst/>
            </a:prstGeom>
            <a:ln w="28575">
              <a:solidFill>
                <a:schemeClr val="accent6"/>
              </a:solidFill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16"/>
            <a:stretch/>
          </p:blipFill>
          <p:spPr bwMode="auto">
            <a:xfrm>
              <a:off x="5400167" y="1650098"/>
              <a:ext cx="1304189" cy="137025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791" y="2267543"/>
              <a:ext cx="2565176" cy="12188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Скругленный прямоугольник 26"/>
          <p:cNvSpPr/>
          <p:nvPr/>
        </p:nvSpPr>
        <p:spPr>
          <a:xfrm>
            <a:off x="7045325" y="2481263"/>
            <a:ext cx="1766888" cy="14001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Рак молочной железы,</a:t>
            </a:r>
            <a:b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рак толстого кишечника, рак предстательной железы</a:t>
            </a:r>
          </a:p>
        </p:txBody>
      </p:sp>
      <p:sp>
        <p:nvSpPr>
          <p:cNvPr id="56344" name="TextBox 13"/>
          <p:cNvSpPr txBox="1">
            <a:spLocks noChangeArrowheads="1"/>
          </p:cNvSpPr>
          <p:nvPr/>
        </p:nvSpPr>
        <p:spPr bwMode="auto">
          <a:xfrm>
            <a:off x="4748213" y="3336925"/>
            <a:ext cx="2376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000000"/>
                </a:solidFill>
                <a:latin typeface="Arial" charset="0"/>
              </a:rPr>
              <a:t>Уменьшение потребления жира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516063" y="963613"/>
            <a:ext cx="7710487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2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Основные принципы противораковой диеты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6348" name="Рисунок 35" descr="Здоровое питание значок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ПИТАНИЕ</a:t>
            </a:r>
          </a:p>
        </p:txBody>
      </p:sp>
      <p:sp>
        <p:nvSpPr>
          <p:cNvPr id="20" name="Овал 19"/>
          <p:cNvSpPr/>
          <p:nvPr/>
        </p:nvSpPr>
        <p:spPr>
          <a:xfrm>
            <a:off x="4541884" y="1533042"/>
            <a:ext cx="576064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Группа 21"/>
          <p:cNvGrpSpPr>
            <a:grpSpLocks/>
          </p:cNvGrpSpPr>
          <p:nvPr/>
        </p:nvGrpSpPr>
        <p:grpSpPr bwMode="auto">
          <a:xfrm>
            <a:off x="1033463" y="1598613"/>
            <a:ext cx="3036887" cy="1852612"/>
            <a:chOff x="1378424" y="1349916"/>
            <a:chExt cx="2913093" cy="2002362"/>
          </a:xfrm>
        </p:grpSpPr>
        <p:pic>
          <p:nvPicPr>
            <p:cNvPr id="19" name="Рисунок 18" descr="Злаки.jpg"/>
            <p:cNvPicPr>
              <a:picLocks noChangeAspect="1"/>
            </p:cNvPicPr>
            <p:nvPr/>
          </p:nvPicPr>
          <p:blipFill>
            <a:blip r:embed="rId3" cstate="print"/>
            <a:srcRect r="-45483"/>
            <a:stretch>
              <a:fillRect/>
            </a:stretch>
          </p:blipFill>
          <p:spPr>
            <a:xfrm>
              <a:off x="1378424" y="1349916"/>
              <a:ext cx="2913093" cy="2002362"/>
            </a:xfrm>
            <a:prstGeom prst="roundRect">
              <a:avLst/>
            </a:prstGeom>
            <a:ln w="28575">
              <a:solidFill>
                <a:schemeClr val="accent6"/>
              </a:solidFill>
            </a:ln>
          </p:spPr>
        </p:pic>
        <p:pic>
          <p:nvPicPr>
            <p:cNvPr id="57371" name="Рисунок 20" descr="яблоко2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405" y="2150833"/>
              <a:ext cx="1110785" cy="1018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47" name="TextBox 10"/>
          <p:cNvSpPr txBox="1">
            <a:spLocks noChangeArrowheads="1"/>
          </p:cNvSpPr>
          <p:nvPr/>
        </p:nvSpPr>
        <p:spPr bwMode="auto">
          <a:xfrm>
            <a:off x="1033463" y="3482975"/>
            <a:ext cx="355123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ru-RU" b="1">
                <a:solidFill>
                  <a:srgbClr val="000000"/>
                </a:solidFill>
                <a:latin typeface="Arial" charset="0"/>
              </a:rPr>
              <a:t>Регулярное и достаточное употребление растительной клетчатки</a:t>
            </a:r>
          </a:p>
        </p:txBody>
      </p:sp>
      <p:sp>
        <p:nvSpPr>
          <p:cNvPr id="20" name="Овал 19"/>
          <p:cNvSpPr/>
          <p:nvPr/>
        </p:nvSpPr>
        <p:spPr>
          <a:xfrm>
            <a:off x="820582" y="1538462"/>
            <a:ext cx="576064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7351" name="TextBox 27"/>
          <p:cNvSpPr txBox="1">
            <a:spLocks noChangeArrowheads="1"/>
          </p:cNvSpPr>
          <p:nvPr/>
        </p:nvSpPr>
        <p:spPr bwMode="auto">
          <a:xfrm>
            <a:off x="5184775" y="3451225"/>
            <a:ext cx="26638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900"/>
              </a:lnSpc>
            </a:pPr>
            <a:r>
              <a:rPr lang="ru-RU" b="1">
                <a:solidFill>
                  <a:srgbClr val="000000"/>
                </a:solidFill>
                <a:latin typeface="Arial" charset="0"/>
              </a:rPr>
              <a:t>Обязательное присутствие в пище овощей и фруктов</a:t>
            </a:r>
          </a:p>
        </p:txBody>
      </p:sp>
      <p:pic>
        <p:nvPicPr>
          <p:cNvPr id="29" name="Рисунок 28" descr="овощи фрукты1.jpg"/>
          <p:cNvPicPr>
            <a:picLocks noChangeAspect="1"/>
          </p:cNvPicPr>
          <p:nvPr/>
        </p:nvPicPr>
        <p:blipFill>
          <a:blip r:embed="rId5" cstate="print"/>
          <a:srcRect l="5658"/>
          <a:stretch>
            <a:fillRect/>
          </a:stretch>
        </p:blipFill>
        <p:spPr>
          <a:xfrm>
            <a:off x="5204872" y="1644190"/>
            <a:ext cx="2961675" cy="1807161"/>
          </a:xfrm>
          <a:prstGeom prst="round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30" name="Овал 29"/>
          <p:cNvSpPr/>
          <p:nvPr/>
        </p:nvSpPr>
        <p:spPr>
          <a:xfrm>
            <a:off x="4943877" y="1557193"/>
            <a:ext cx="576064" cy="57606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4025" y="4338638"/>
            <a:ext cx="2736850" cy="10302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Потребление фруктов и </a:t>
            </a:r>
            <a:r>
              <a:rPr lang="ru-RU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некрахмалистых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овощей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3379018" y="4303564"/>
            <a:ext cx="2685188" cy="40721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7360" name="TextBox 16"/>
          <p:cNvSpPr txBox="1">
            <a:spLocks noChangeArrowheads="1"/>
          </p:cNvSpPr>
          <p:nvPr/>
        </p:nvSpPr>
        <p:spPr bwMode="auto">
          <a:xfrm>
            <a:off x="3394075" y="4651375"/>
            <a:ext cx="27670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1900"/>
              </a:lnSpc>
            </a:pPr>
            <a:r>
              <a:rPr lang="ru-RU" b="1" i="1">
                <a:solidFill>
                  <a:srgbClr val="000000"/>
                </a:solidFill>
                <a:latin typeface="Arial" charset="0"/>
              </a:rPr>
              <a:t>Наибольшее профилактическое воздействие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349018" y="4380646"/>
            <a:ext cx="2530489" cy="98779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Уменьшение риска</a:t>
            </a:r>
            <a:br>
              <a:rPr lang="ru-RU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развития рака</a:t>
            </a:r>
          </a:p>
        </p:txBody>
      </p:sp>
      <p:sp>
        <p:nvSpPr>
          <p:cNvPr id="57364" name="TextBox 23"/>
          <p:cNvSpPr txBox="1">
            <a:spLocks noChangeArrowheads="1"/>
          </p:cNvSpPr>
          <p:nvPr/>
        </p:nvSpPr>
        <p:spPr bwMode="auto">
          <a:xfrm>
            <a:off x="1211263" y="5530850"/>
            <a:ext cx="7256462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800"/>
              </a:spcBef>
              <a:buClr>
                <a:srgbClr val="00B050"/>
              </a:buClr>
              <a:buFont typeface="Arial" charset="0"/>
              <a:buChar char="●"/>
            </a:pPr>
            <a:r>
              <a:rPr lang="ru-RU">
                <a:solidFill>
                  <a:srgbClr val="000000"/>
                </a:solidFill>
                <a:latin typeface="Arial" charset="0"/>
              </a:rPr>
              <a:t>Снижает вероятность развития рака ротовой полости, пищевода и желудка</a:t>
            </a:r>
          </a:p>
          <a:p>
            <a:pPr>
              <a:spcBef>
                <a:spcPts val="800"/>
              </a:spcBef>
              <a:buClr>
                <a:srgbClr val="00B050"/>
              </a:buClr>
              <a:buFont typeface="Arial" charset="0"/>
              <a:buChar char="●"/>
            </a:pPr>
            <a:r>
              <a:rPr lang="ru-RU">
                <a:solidFill>
                  <a:srgbClr val="000000"/>
                </a:solidFill>
                <a:latin typeface="Arial" charset="0"/>
              </a:rPr>
              <a:t>Потребление фруктов достоверно связано со снижением риска развития рака легких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516063" y="963613"/>
            <a:ext cx="7710487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25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Основные принципы противораковой диеты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7368" name="Рисунок 38" descr="Здоровое питание значок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ПИТАНИЕ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5537200" y="4668838"/>
            <a:ext cx="3279775" cy="2079625"/>
          </a:xfrm>
          <a:prstGeom prst="roundRect">
            <a:avLst>
              <a:gd name="adj" fmla="val 59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437924" y="4583876"/>
            <a:ext cx="1331366" cy="28837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Селен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19100" y="4667250"/>
            <a:ext cx="4775200" cy="2079625"/>
          </a:xfrm>
          <a:prstGeom prst="roundRect">
            <a:avLst>
              <a:gd name="adj" fmla="val 59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263" y="334963"/>
            <a:ext cx="5643562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АНТИОКСИДАНТЫ</a:t>
            </a:r>
            <a:b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Самыми важными антиоксидантами, имеющими свойство омолаживать наш организм, являются </a:t>
            </a:r>
            <a:b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витамины А, Е, С и селен.</a:t>
            </a:r>
            <a:r>
              <a:rPr lang="ru-RU" sz="18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8376" name="Text Box 24"/>
          <p:cNvSpPr txBox="1">
            <a:spLocks noChangeArrowheads="1"/>
          </p:cNvSpPr>
          <p:nvPr/>
        </p:nvSpPr>
        <p:spPr bwMode="auto">
          <a:xfrm>
            <a:off x="6223000" y="24352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>
              <a:latin typeface="Arial" charset="0"/>
            </a:endParaRPr>
          </a:p>
        </p:txBody>
      </p:sp>
      <p:sp>
        <p:nvSpPr>
          <p:cNvPr id="58377" name="Text Box 30"/>
          <p:cNvSpPr txBox="1">
            <a:spLocks noChangeArrowheads="1"/>
          </p:cNvSpPr>
          <p:nvPr/>
        </p:nvSpPr>
        <p:spPr bwMode="auto">
          <a:xfrm>
            <a:off x="5640388" y="5781675"/>
            <a:ext cx="3013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200" b="1">
                <a:solidFill>
                  <a:srgbClr val="800000"/>
                </a:solidFill>
                <a:latin typeface="Arial" charset="0"/>
              </a:rPr>
              <a:t>Богатые селеном продукты:</a:t>
            </a:r>
            <a:r>
              <a:rPr lang="ru-RU" sz="1200" b="1">
                <a:latin typeface="Arial" charset="0"/>
              </a:rPr>
              <a:t> </a:t>
            </a:r>
            <a:r>
              <a:rPr lang="ru-RU" sz="1200" b="1" i="1">
                <a:latin typeface="Arial" charset="0"/>
              </a:rPr>
              <a:t>кокос, тунец, сардины, печень (свиная, говяжья), яйца, свиное мясо, говядина, молоко.</a:t>
            </a:r>
            <a:endParaRPr lang="ru-RU" sz="1200">
              <a:latin typeface="Arial" charset="0"/>
            </a:endParaRPr>
          </a:p>
        </p:txBody>
      </p:sp>
      <p:sp>
        <p:nvSpPr>
          <p:cNvPr id="58378" name="Text Box 40"/>
          <p:cNvSpPr txBox="1">
            <a:spLocks noChangeArrowheads="1"/>
          </p:cNvSpPr>
          <p:nvPr/>
        </p:nvSpPr>
        <p:spPr bwMode="auto">
          <a:xfrm>
            <a:off x="6007100" y="3948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>
              <a:latin typeface="Arial" charset="0"/>
            </a:endParaRPr>
          </a:p>
        </p:txBody>
      </p:sp>
      <p:pic>
        <p:nvPicPr>
          <p:cNvPr id="58379" name="Picture 46" descr="ANd9GcRwLwW2OzficXO7BDZMcasV8n4SM4LAbJm68FU_T87ddg9VU-G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0"/>
            <a:ext cx="167322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403225" y="1566863"/>
            <a:ext cx="4775200" cy="2871787"/>
          </a:xfrm>
          <a:prstGeom prst="roundRect">
            <a:avLst>
              <a:gd name="adj" fmla="val 59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81" name="Text Box 34"/>
          <p:cNvSpPr txBox="1">
            <a:spLocks noChangeArrowheads="1"/>
          </p:cNvSpPr>
          <p:nvPr/>
        </p:nvSpPr>
        <p:spPr bwMode="auto">
          <a:xfrm>
            <a:off x="474663" y="1785938"/>
            <a:ext cx="46196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>
                <a:latin typeface="Arial" charset="0"/>
              </a:rPr>
              <a:t>замедляет окисление жиров  и подавляет рост свободных радикалов, ловит их внутри мембраны, препятствует образованию тромбов.</a:t>
            </a:r>
          </a:p>
        </p:txBody>
      </p:sp>
      <p:sp>
        <p:nvSpPr>
          <p:cNvPr id="58382" name="Text Box 39"/>
          <p:cNvSpPr txBox="1">
            <a:spLocks noChangeArrowheads="1"/>
          </p:cNvSpPr>
          <p:nvPr/>
        </p:nvSpPr>
        <p:spPr bwMode="auto">
          <a:xfrm>
            <a:off x="469900" y="2592388"/>
            <a:ext cx="23495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200" b="1">
                <a:solidFill>
                  <a:srgbClr val="800000"/>
                </a:solidFill>
                <a:latin typeface="Arial" charset="0"/>
              </a:rPr>
              <a:t>Содержится:</a:t>
            </a:r>
            <a:r>
              <a:rPr lang="ru-RU" sz="1200">
                <a:latin typeface="Arial" charset="0"/>
              </a:rPr>
              <a:t> </a:t>
            </a:r>
          </a:p>
          <a:p>
            <a:r>
              <a:rPr lang="ru-RU" sz="1200" b="1">
                <a:latin typeface="Arial" charset="0"/>
              </a:rPr>
              <a:t>в растительных маслах, </a:t>
            </a:r>
          </a:p>
          <a:p>
            <a:r>
              <a:rPr lang="ru-RU" sz="1200" b="1">
                <a:latin typeface="Arial" charset="0"/>
              </a:rPr>
              <a:t>печени животных, яйцах, злаковых, бобовых, брюссельской капусте, брокколи, ягодах шиповника, </a:t>
            </a:r>
          </a:p>
          <a:p>
            <a:r>
              <a:rPr lang="ru-RU" sz="1200" b="1">
                <a:latin typeface="Arial" charset="0"/>
              </a:rPr>
              <a:t>семенах подсолнечника, арахисе, миндале. </a:t>
            </a:r>
          </a:p>
        </p:txBody>
      </p:sp>
      <p:sp>
        <p:nvSpPr>
          <p:cNvPr id="58383" name="Text Box 29"/>
          <p:cNvSpPr txBox="1">
            <a:spLocks noChangeArrowheads="1"/>
          </p:cNvSpPr>
          <p:nvPr/>
        </p:nvSpPr>
        <p:spPr bwMode="auto">
          <a:xfrm>
            <a:off x="5602288" y="4837113"/>
            <a:ext cx="3295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>
                <a:latin typeface="Arial" charset="0"/>
              </a:rPr>
              <a:t>выполняет антиоксидантную защиту, отодвигая процесс старения, регулируя работу щитовидной железы. </a:t>
            </a:r>
          </a:p>
        </p:txBody>
      </p:sp>
      <p:sp>
        <p:nvSpPr>
          <p:cNvPr id="58384" name="Text Box 35"/>
          <p:cNvSpPr txBox="1">
            <a:spLocks noChangeArrowheads="1"/>
          </p:cNvSpPr>
          <p:nvPr/>
        </p:nvSpPr>
        <p:spPr bwMode="auto">
          <a:xfrm>
            <a:off x="2868613" y="2573338"/>
            <a:ext cx="204628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100" b="1" i="1">
                <a:solidFill>
                  <a:srgbClr val="006666"/>
                </a:solidFill>
                <a:latin typeface="Arial" charset="0"/>
              </a:rPr>
              <a:t>При дефиците витамина Е происходит нарушение обмена жиров (старческие пятна на руках  являются признаками разрушения жирных кислот). Дефицит витамин Е приводит к снижению уровня магния в тканях.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79070" y="1484414"/>
            <a:ext cx="2244437" cy="3087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Витамин Е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545138" y="1579563"/>
            <a:ext cx="3265487" cy="2897187"/>
          </a:xfrm>
          <a:prstGeom prst="roundRect">
            <a:avLst>
              <a:gd name="adj" fmla="val 59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420841" y="1496289"/>
            <a:ext cx="1846613" cy="3087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Витамин С</a:t>
            </a:r>
          </a:p>
        </p:txBody>
      </p:sp>
      <p:sp>
        <p:nvSpPr>
          <p:cNvPr id="58392" name="Text Box 27"/>
          <p:cNvSpPr txBox="1">
            <a:spLocks noChangeArrowheads="1"/>
          </p:cNvSpPr>
          <p:nvPr/>
        </p:nvSpPr>
        <p:spPr bwMode="auto">
          <a:xfrm>
            <a:off x="5635625" y="1831975"/>
            <a:ext cx="32591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>
                <a:latin typeface="Arial" charset="0"/>
              </a:rPr>
              <a:t>ловит свободные радикалы между клетками, в водном пространстве, нормализует уровень холестерина.</a:t>
            </a:r>
          </a:p>
        </p:txBody>
      </p:sp>
      <p:sp>
        <p:nvSpPr>
          <p:cNvPr id="58393" name="Text Box 28"/>
          <p:cNvSpPr txBox="1">
            <a:spLocks noChangeArrowheads="1"/>
          </p:cNvSpPr>
          <p:nvPr/>
        </p:nvSpPr>
        <p:spPr bwMode="auto">
          <a:xfrm>
            <a:off x="5670550" y="2844800"/>
            <a:ext cx="3473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200" b="1">
                <a:solidFill>
                  <a:srgbClr val="800000"/>
                </a:solidFill>
                <a:latin typeface="Arial" charset="0"/>
              </a:rPr>
              <a:t>Содержится:</a:t>
            </a:r>
            <a:r>
              <a:rPr lang="ru-RU" sz="1200" b="1">
                <a:latin typeface="Arial" charset="0"/>
              </a:rPr>
              <a:t> </a:t>
            </a:r>
          </a:p>
          <a:p>
            <a:r>
              <a:rPr lang="ru-RU" sz="1200" b="1" i="1">
                <a:latin typeface="Arial" charset="0"/>
              </a:rPr>
              <a:t>в свежих фруктах, овощах или ягодах:</a:t>
            </a:r>
          </a:p>
          <a:p>
            <a:r>
              <a:rPr lang="ru-RU" sz="1200" b="1" i="1">
                <a:latin typeface="Arial" charset="0"/>
              </a:rPr>
              <a:t> шиповнике, зеленом горошке, черной смородине, </a:t>
            </a:r>
          </a:p>
          <a:p>
            <a:r>
              <a:rPr lang="ru-RU" sz="1200" b="1" i="1">
                <a:latin typeface="Arial" charset="0"/>
              </a:rPr>
              <a:t>красном перце, ягодах облепихи, брюссельской капусте, </a:t>
            </a:r>
          </a:p>
          <a:p>
            <a:r>
              <a:rPr lang="ru-RU" sz="1200" b="1" i="1">
                <a:latin typeface="Arial" charset="0"/>
              </a:rPr>
              <a:t>красная и цветная капуста, клубника, ягоды рябины. </a:t>
            </a:r>
            <a:endParaRPr lang="ru-RU" sz="1200">
              <a:latin typeface="Arial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20013" y="4582456"/>
            <a:ext cx="2244437" cy="3087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Витамин А</a:t>
            </a:r>
          </a:p>
        </p:txBody>
      </p:sp>
      <p:sp>
        <p:nvSpPr>
          <p:cNvPr id="58397" name="Text Box 31"/>
          <p:cNvSpPr txBox="1">
            <a:spLocks noChangeArrowheads="1"/>
          </p:cNvSpPr>
          <p:nvPr/>
        </p:nvSpPr>
        <p:spPr bwMode="auto">
          <a:xfrm>
            <a:off x="465138" y="4902200"/>
            <a:ext cx="46259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b="1">
                <a:latin typeface="Arial" charset="0"/>
              </a:rPr>
              <a:t>сохраняет эластичность сосудов</a:t>
            </a:r>
            <a:r>
              <a:rPr lang="en-US" sz="1400" b="1">
                <a:latin typeface="Arial" charset="0"/>
              </a:rPr>
              <a:t/>
            </a:r>
            <a:br>
              <a:rPr lang="en-US" sz="1400" b="1">
                <a:latin typeface="Arial" charset="0"/>
              </a:rPr>
            </a:br>
            <a:r>
              <a:rPr lang="ru-RU" sz="1400" b="1">
                <a:latin typeface="Arial" charset="0"/>
              </a:rPr>
              <a:t>и замедляет возникновение</a:t>
            </a:r>
            <a:r>
              <a:rPr lang="en-US" sz="1400" b="1">
                <a:latin typeface="Arial" charset="0"/>
              </a:rPr>
              <a:t/>
            </a:r>
            <a:br>
              <a:rPr lang="en-US" sz="1400" b="1">
                <a:latin typeface="Arial" charset="0"/>
              </a:rPr>
            </a:br>
            <a:r>
              <a:rPr lang="ru-RU" sz="1400" b="1">
                <a:latin typeface="Arial" charset="0"/>
              </a:rPr>
              <a:t>бляшек</a:t>
            </a:r>
          </a:p>
        </p:txBody>
      </p:sp>
      <p:sp>
        <p:nvSpPr>
          <p:cNvPr id="58398" name="Text Box 32"/>
          <p:cNvSpPr txBox="1">
            <a:spLocks noChangeArrowheads="1"/>
          </p:cNvSpPr>
          <p:nvPr/>
        </p:nvSpPr>
        <p:spPr bwMode="auto">
          <a:xfrm>
            <a:off x="479425" y="5589588"/>
            <a:ext cx="2222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200" b="1">
                <a:solidFill>
                  <a:srgbClr val="800000"/>
                </a:solidFill>
                <a:latin typeface="Arial" charset="0"/>
              </a:rPr>
              <a:t>Содержится:</a:t>
            </a:r>
            <a:r>
              <a:rPr lang="ru-RU" sz="1200" b="1">
                <a:latin typeface="Arial" charset="0"/>
              </a:rPr>
              <a:t> </a:t>
            </a:r>
            <a:r>
              <a:rPr lang="ru-RU" sz="1200" b="1" i="1">
                <a:latin typeface="Arial" charset="0"/>
              </a:rPr>
              <a:t>в печени, особенно морских животных и рыб, сливочном масле, яичном желтке, сливках, рыбьем жире.</a:t>
            </a:r>
          </a:p>
        </p:txBody>
      </p:sp>
      <p:sp>
        <p:nvSpPr>
          <p:cNvPr id="58399" name="Text Box 33"/>
          <p:cNvSpPr txBox="1">
            <a:spLocks noChangeArrowheads="1"/>
          </p:cNvSpPr>
          <p:nvPr/>
        </p:nvSpPr>
        <p:spPr bwMode="auto">
          <a:xfrm>
            <a:off x="2895600" y="5773738"/>
            <a:ext cx="22907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ru-RU" sz="1200" b="1">
                <a:solidFill>
                  <a:srgbClr val="800000"/>
                </a:solidFill>
                <a:latin typeface="Arial" charset="0"/>
              </a:rPr>
              <a:t>Каротиноиды:</a:t>
            </a:r>
            <a:r>
              <a:rPr lang="ru-RU" sz="1200" b="1">
                <a:latin typeface="Arial" charset="0"/>
              </a:rPr>
              <a:t> </a:t>
            </a:r>
            <a:r>
              <a:rPr lang="ru-RU" sz="1200" b="1" i="1">
                <a:latin typeface="Arial" charset="0"/>
              </a:rPr>
              <a:t> томаты, цитрусовые, морковь, абрикосы, листья петрушки и шпината, тыква.</a:t>
            </a:r>
            <a:endParaRPr lang="ru-RU" sz="1200">
              <a:latin typeface="Arial" charset="0"/>
            </a:endParaRPr>
          </a:p>
        </p:txBody>
      </p:sp>
      <p:pic>
        <p:nvPicPr>
          <p:cNvPr id="58400" name="Picture 4" descr="http://e-da.tv/static/receipts/ingredients/Carro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33672" r="2357" b="33731"/>
          <a:stretch>
            <a:fillRect/>
          </a:stretch>
        </p:blipFill>
        <p:spPr bwMode="auto">
          <a:xfrm rot="21398985" flipH="1">
            <a:off x="3138488" y="4830763"/>
            <a:ext cx="177482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1" name="Picture 2" descr="http://www.nutriciologia.ru/wp-content/uploads/2010/05/citru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4722813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2" name="Picture 6" descr="http://polzavred.ru/wp-content/uploads/polza-i-vred-petrushki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0014"/>
          <a:stretch>
            <a:fillRect/>
          </a:stretch>
        </p:blipFill>
        <p:spPr bwMode="auto">
          <a:xfrm>
            <a:off x="3392488" y="5291138"/>
            <a:ext cx="865187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4" descr="svek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8"/>
          <a:stretch>
            <a:fillRect/>
          </a:stretch>
        </p:blipFill>
        <p:spPr bwMode="auto">
          <a:xfrm>
            <a:off x="2998788" y="5145088"/>
            <a:ext cx="287972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1" descr="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159375"/>
            <a:ext cx="320357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30738" y="1692275"/>
            <a:ext cx="3890962" cy="3444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90538" y="1692275"/>
            <a:ext cx="3549650" cy="3438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000250" y="103188"/>
            <a:ext cx="6858000" cy="1039812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Антиоксиданты 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10 лучших продуктах</a:t>
            </a:r>
            <a:endParaRPr lang="ru-RU" sz="36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9" name="Picture 13" descr="izyum-kuraga-chernosliv-ing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145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6" descr="490-43-s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5229225"/>
            <a:ext cx="29162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Box 12"/>
          <p:cNvSpPr txBox="1">
            <a:spLocks noChangeArrowheads="1"/>
          </p:cNvSpPr>
          <p:nvPr/>
        </p:nvSpPr>
        <p:spPr bwMode="auto">
          <a:xfrm>
            <a:off x="2319338" y="1187450"/>
            <a:ext cx="6346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b="1" i="1">
                <a:latin typeface="Arial" charset="0"/>
              </a:rPr>
              <a:t>антиоксидантных единиц на 100 грамм</a:t>
            </a:r>
            <a:endParaRPr lang="ru-RU">
              <a:latin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713" y="1681163"/>
            <a:ext cx="3548062" cy="3016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ФРУКТЫ: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30738" y="1693863"/>
            <a:ext cx="3890962" cy="30956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ОВОЩИ:</a:t>
            </a:r>
          </a:p>
        </p:txBody>
      </p:sp>
      <p:grpSp>
        <p:nvGrpSpPr>
          <p:cNvPr id="59404" name="Группа 26"/>
          <p:cNvGrpSpPr>
            <a:grpSpLocks/>
          </p:cNvGrpSpPr>
          <p:nvPr/>
        </p:nvGrpSpPr>
        <p:grpSpPr bwMode="auto">
          <a:xfrm>
            <a:off x="4624388" y="2330450"/>
            <a:ext cx="3887787" cy="2774950"/>
            <a:chOff x="4565372" y="2329732"/>
            <a:chExt cx="3888188" cy="2776329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565372" y="2329732"/>
              <a:ext cx="3888188" cy="301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565372" y="2942812"/>
              <a:ext cx="3888188" cy="3033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565372" y="3563833"/>
              <a:ext cx="3888188" cy="301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565372" y="4191207"/>
              <a:ext cx="3888188" cy="3033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565372" y="4804286"/>
              <a:ext cx="3888188" cy="301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9405" name="Содержимое 2"/>
          <p:cNvSpPr txBox="1">
            <a:spLocks/>
          </p:cNvSpPr>
          <p:nvPr/>
        </p:nvSpPr>
        <p:spPr bwMode="auto">
          <a:xfrm>
            <a:off x="4625975" y="1989138"/>
            <a:ext cx="3781425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tabLst>
                <a:tab pos="3316288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3316288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3316288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3316288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3316288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316288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316288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316288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316288" algn="ctr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Капуста	1,770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Шпинат 	1,260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Брюссельская капуста 	980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Ростки люцерны	930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Брокколи (цветки)	890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Свёкла	 840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Красный перец	710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Лук 	450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Зерно 	400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ru-RU" sz="1700" b="1">
                <a:latin typeface="Arial" charset="0"/>
              </a:rPr>
              <a:t>Баклажан	390</a:t>
            </a:r>
          </a:p>
        </p:txBody>
      </p:sp>
      <p:grpSp>
        <p:nvGrpSpPr>
          <p:cNvPr id="59406" name="Группа 27"/>
          <p:cNvGrpSpPr>
            <a:grpSpLocks/>
          </p:cNvGrpSpPr>
          <p:nvPr/>
        </p:nvGrpSpPr>
        <p:grpSpPr bwMode="auto">
          <a:xfrm>
            <a:off x="487363" y="2316163"/>
            <a:ext cx="3549650" cy="2776537"/>
            <a:chOff x="4565372" y="2329732"/>
            <a:chExt cx="3888188" cy="2776329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4565372" y="2329732"/>
              <a:ext cx="3888188" cy="3016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565372" y="2944048"/>
              <a:ext cx="3888188" cy="3016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565372" y="3563127"/>
              <a:ext cx="3888188" cy="30319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565372" y="4191730"/>
              <a:ext cx="3888188" cy="3016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565372" y="4804459"/>
              <a:ext cx="3888188" cy="3016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9407" name="Содержимое 2"/>
          <p:cNvSpPr>
            <a:spLocks noGrp="1"/>
          </p:cNvSpPr>
          <p:nvPr>
            <p:ph idx="1"/>
          </p:nvPr>
        </p:nvSpPr>
        <p:spPr>
          <a:xfrm>
            <a:off x="655638" y="1974850"/>
            <a:ext cx="3343275" cy="3155950"/>
          </a:xfrm>
        </p:spPr>
        <p:txBody>
          <a:bodyPr/>
          <a:lstStyle/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Чернослив	5,770</a:t>
            </a:r>
          </a:p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Изюм	2,830</a:t>
            </a:r>
          </a:p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Черника	2,400</a:t>
            </a:r>
          </a:p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Ежевика	2,036</a:t>
            </a:r>
          </a:p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Земляника	1,540</a:t>
            </a:r>
          </a:p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Малина	1,220</a:t>
            </a:r>
          </a:p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Слива	949</a:t>
            </a:r>
          </a:p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Апельсины	750</a:t>
            </a:r>
          </a:p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Виноград кр.	739</a:t>
            </a:r>
          </a:p>
          <a:p>
            <a:pPr marL="273050" indent="-273050" eaLnBrk="1" hangingPunct="1">
              <a:tabLst>
                <a:tab pos="2606675" algn="ctr"/>
              </a:tabLst>
            </a:pPr>
            <a:r>
              <a:rPr lang="ru-RU" sz="1700" b="1" smtClean="0">
                <a:latin typeface="Arial" charset="0"/>
                <a:cs typeface="Arial" charset="0"/>
              </a:rPr>
              <a:t>Вишня	670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5" descr="циновк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t="3523" r="2892" b="3474"/>
          <a:stretch>
            <a:fillRect/>
          </a:stretch>
        </p:blipFill>
        <p:spPr bwMode="auto">
          <a:xfrm>
            <a:off x="0" y="676275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98764" y="617517"/>
            <a:ext cx="8098971" cy="6240483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1072428" y="909625"/>
            <a:ext cx="7275925" cy="5544616"/>
          </a:xfrm>
          <a:noFill/>
          <a:effectLst>
            <a:softEdge rad="127000"/>
          </a:effectLst>
          <a:extLst/>
        </p:spPr>
        <p:txBody>
          <a:bodyPr>
            <a:noAutofit/>
          </a:bodyPr>
          <a:lstStyle/>
          <a:p>
            <a:pPr marL="273050" indent="-273050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употребляйте разнообразную пищу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чтобы обеспечить себя сбалансированным питанием; </a:t>
            </a:r>
            <a:endParaRPr lang="ru-RU" sz="19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сохраняйте нормальную массу тела; </a:t>
            </a:r>
            <a:endParaRPr lang="ru-RU" sz="1900" b="1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избегайте переедания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чтобы предупредить развитие ожирения; </a:t>
            </a:r>
            <a:endParaRPr lang="ru-RU" sz="19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физическая активность должна соответствовать потреблению калорий (энергии); </a:t>
            </a:r>
            <a:endParaRPr lang="ru-RU" sz="19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избегайте потребления больших количеств жира и имейте</a:t>
            </a:r>
            <a:br>
              <a:rPr lang="ru-RU" sz="1900" dirty="0" smtClean="0">
                <a:latin typeface="Arial" pitchFamily="34" charset="0"/>
                <a:cs typeface="Arial" pitchFamily="34" charset="0"/>
              </a:rPr>
            </a:br>
            <a:r>
              <a:rPr lang="ru-RU" sz="1900" dirty="0" smtClean="0">
                <a:latin typeface="Arial" pitchFamily="34" charset="0"/>
                <a:cs typeface="Arial" pitchFamily="34" charset="0"/>
              </a:rPr>
              <a:t>в виду, что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вид жиров также важен, как и их количество; </a:t>
            </a:r>
            <a:endParaRPr lang="ru-RU" sz="1900" b="1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используйте растительные масла вместо животных жиров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; </a:t>
            </a:r>
            <a:endParaRPr lang="ru-RU" sz="19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не употребляйте много поваренной соли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стремитесь использовать менее 10г соли в день;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приготовление пищи дома вместо покупки продуктов промышленного производства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- один из путей снижения потребления соли; </a:t>
            </a:r>
            <a:endParaRPr lang="ru-RU" sz="19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spcBef>
                <a:spcPts val="4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●"/>
              <a:defRPr/>
            </a:pP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процесс приготовления и приема пищи должен приносить удовольствие, а сам прием пищи должен быть временем общения семьи.</a:t>
            </a:r>
            <a:endParaRPr lang="ru-RU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5250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РЕКОМЕНДАЦИИ (ЯПОНИИ)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53" y="1708891"/>
            <a:ext cx="5291317" cy="43902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чтобы жит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1905" y="5774691"/>
            <a:ext cx="6851951" cy="62558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04788"/>
            <a:ext cx="9144000" cy="4238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47" name="Рисунок 11" descr="Здоровое питание значо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Мы едим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4699" y="1270656"/>
            <a:ext cx="6639464" cy="126701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84488" y="134938"/>
            <a:ext cx="5991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>
                <a:solidFill>
                  <a:schemeClr val="bg1"/>
                </a:solidFill>
                <a:latin typeface="Arial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sz="quarter" idx="1"/>
          </p:nvPr>
        </p:nvSpPr>
        <p:spPr>
          <a:xfrm>
            <a:off x="1049338" y="1601788"/>
            <a:ext cx="7772400" cy="1087437"/>
          </a:xfrm>
        </p:spPr>
        <p:txBody>
          <a:bodyPr/>
          <a:lstStyle/>
          <a:p>
            <a:pPr>
              <a:buClr>
                <a:srgbClr val="00B050"/>
              </a:buClr>
              <a:buSzPct val="110000"/>
            </a:pPr>
            <a:r>
              <a:rPr lang="ru-RU" sz="2800" smtClean="0">
                <a:latin typeface="Arial" charset="0"/>
                <a:cs typeface="Arial" charset="0"/>
              </a:rPr>
              <a:t>Наиболее желательно – </a:t>
            </a:r>
            <a:r>
              <a:rPr lang="ru-RU" sz="2800" b="1" smtClean="0">
                <a:solidFill>
                  <a:srgbClr val="00B050"/>
                </a:solidFill>
                <a:latin typeface="Arial" charset="0"/>
                <a:cs typeface="Arial" charset="0"/>
              </a:rPr>
              <a:t>3-4 раза</a:t>
            </a:r>
          </a:p>
          <a:p>
            <a:pPr>
              <a:buClr>
                <a:srgbClr val="00B050"/>
              </a:buClr>
              <a:buSzPct val="110000"/>
            </a:pPr>
            <a:r>
              <a:rPr lang="ru-RU" sz="2800" smtClean="0">
                <a:latin typeface="Arial" charset="0"/>
                <a:cs typeface="Arial" charset="0"/>
              </a:rPr>
              <a:t>Допустимо – </a:t>
            </a:r>
            <a:r>
              <a:rPr lang="ru-RU" sz="2800" b="1" smtClean="0">
                <a:solidFill>
                  <a:srgbClr val="00B050"/>
                </a:solidFill>
                <a:latin typeface="Arial" charset="0"/>
                <a:cs typeface="Arial" charset="0"/>
              </a:rPr>
              <a:t>5-6 раз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r="7153"/>
          <a:stretch>
            <a:fillRect/>
          </a:stretch>
        </p:blipFill>
        <p:spPr bwMode="auto">
          <a:xfrm>
            <a:off x="5456238" y="3152775"/>
            <a:ext cx="3687762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/>
          <a:stretch>
            <a:fillRect/>
          </a:stretch>
        </p:blipFill>
        <p:spPr bwMode="auto">
          <a:xfrm>
            <a:off x="0" y="2838450"/>
            <a:ext cx="4576763" cy="340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Ольга\AppData\Local\Microsoft\Windows\Temporary Internet Files\Content.IE5\0OT52D87\MC90043485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3409950"/>
            <a:ext cx="211455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09688" y="915988"/>
            <a:ext cx="7834312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 Частота приемов пищи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442075"/>
            <a:ext cx="9144000" cy="415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48" name="Содержимое 2"/>
          <p:cNvSpPr txBox="1">
            <a:spLocks/>
          </p:cNvSpPr>
          <p:nvPr/>
        </p:nvSpPr>
        <p:spPr bwMode="auto">
          <a:xfrm>
            <a:off x="204788" y="6469063"/>
            <a:ext cx="89392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1900" i="1">
                <a:latin typeface="Arial" charset="0"/>
              </a:rPr>
              <a:t>Стандартные рекомендации по режиму приема пищи не являются догмой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51" name="Рисунок 19" descr="Здоровое питание значок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www.culinarov.ru/uploads/posts/2012-01/gsp4uz30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9"/>
          <a:stretch>
            <a:fillRect/>
          </a:stretch>
        </p:blipFill>
        <p:spPr bwMode="auto">
          <a:xfrm>
            <a:off x="5740400" y="2222500"/>
            <a:ext cx="3403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87450" y="862013"/>
            <a:ext cx="795655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2. Питание должно состоять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 разнообразных пищевых продуктов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70" name="Рисунок 9" descr="Здоровое питание значо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01850" y="247650"/>
            <a:ext cx="7042150" cy="538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ПРИНЦИПЫ ЗДОРОВОГО ПИТАНИЯ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3460750" y="5154613"/>
            <a:ext cx="5683250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ОРЕХИ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– прекрасный источник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Arial" pitchFamily="34" charset="0"/>
                <a:cs typeface="Arial" pitchFamily="34" charset="0"/>
              </a:rPr>
              <a:t>белка,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незаменимых жирных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Arial" pitchFamily="34" charset="0"/>
                <a:cs typeface="Arial" pitchFamily="34" charset="0"/>
              </a:rPr>
              <a:t>кислот</a:t>
            </a:r>
          </a:p>
        </p:txBody>
      </p:sp>
      <p:sp>
        <p:nvSpPr>
          <p:cNvPr id="11273" name="TextBox 12"/>
          <p:cNvSpPr txBox="1">
            <a:spLocks noChangeArrowheads="1"/>
          </p:cNvSpPr>
          <p:nvPr/>
        </p:nvSpPr>
        <p:spPr bwMode="auto">
          <a:xfrm>
            <a:off x="511175" y="1860550"/>
            <a:ext cx="81661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>
                <a:solidFill>
                  <a:srgbClr val="00B050"/>
                </a:solidFill>
                <a:latin typeface="Arial" charset="0"/>
              </a:rPr>
              <a:t>ФРУКТЫ И ОВОЩИ</a:t>
            </a:r>
            <a:endParaRPr lang="en-US" sz="2800">
              <a:solidFill>
                <a:srgbClr val="00B050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ru-RU" sz="2400">
                <a:latin typeface="Arial" charset="0"/>
              </a:rPr>
              <a:t>Наименьшая заменимость </a:t>
            </a:r>
          </a:p>
          <a:p>
            <a:pPr>
              <a:buFont typeface="Arial" charset="0"/>
              <a:buChar char="•"/>
            </a:pPr>
            <a:r>
              <a:rPr lang="ru-RU" sz="2400">
                <a:latin typeface="Arial" charset="0"/>
              </a:rPr>
              <a:t>Необходимо употреблять регулярно</a:t>
            </a:r>
          </a:p>
          <a:p>
            <a:pPr>
              <a:buFont typeface="Arial" charset="0"/>
              <a:buChar char="•"/>
            </a:pPr>
            <a:r>
              <a:rPr lang="ru-RU" sz="2400">
                <a:latin typeface="Arial" charset="0"/>
              </a:rPr>
              <a:t>Бедны белком</a:t>
            </a:r>
            <a:endParaRPr lang="en-US" sz="240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ru-RU" sz="2400">
                <a:latin typeface="Arial" charset="0"/>
              </a:rPr>
              <a:t>Вит В – мало</a:t>
            </a:r>
          </a:p>
          <a:p>
            <a:pPr>
              <a:buFont typeface="Arial" charset="0"/>
              <a:buChar char="•"/>
            </a:pPr>
            <a:r>
              <a:rPr lang="ru-RU" sz="2400">
                <a:latin typeface="Arial" charset="0"/>
              </a:rPr>
              <a:t>Вит Д, В12, А – нет</a:t>
            </a:r>
          </a:p>
          <a:p>
            <a:pPr>
              <a:buFont typeface="Arial" charset="0"/>
              <a:buChar char="•"/>
            </a:pPr>
            <a:r>
              <a:rPr lang="ru-RU" sz="2400">
                <a:latin typeface="Arial" charset="0"/>
              </a:rPr>
              <a:t>Вит Е – облепиха, авокадо</a:t>
            </a:r>
          </a:p>
          <a:p>
            <a:pPr>
              <a:buFont typeface="Arial" charset="0"/>
              <a:buChar char="•"/>
            </a:pPr>
            <a:r>
              <a:rPr lang="ru-RU" sz="2400">
                <a:latin typeface="Arial" charset="0"/>
              </a:rPr>
              <a:t>Жиры содержат только авокадо</a:t>
            </a:r>
            <a:r>
              <a:rPr lang="en-US" sz="2400">
                <a:latin typeface="Arial" charset="0"/>
              </a:rPr>
              <a:t> </a:t>
            </a:r>
            <a:r>
              <a:rPr lang="ru-RU" sz="2400">
                <a:latin typeface="Arial" charset="0"/>
              </a:rPr>
              <a:t>и облепиха</a:t>
            </a:r>
          </a:p>
        </p:txBody>
      </p:sp>
      <p:pic>
        <p:nvPicPr>
          <p:cNvPr id="11274" name="Picture 6" descr="http://st.gdefon.com/wallpapers_original/wallpapers/408184_orexi_funduk_mindal_greckie_fistashki_araxis_1680x1050_%28www.GdeFon.ru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3198813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вал 16"/>
          <p:cNvSpPr/>
          <p:nvPr/>
        </p:nvSpPr>
        <p:spPr>
          <a:xfrm>
            <a:off x="268288" y="2022475"/>
            <a:ext cx="217487" cy="2222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227388" y="5265738"/>
            <a:ext cx="217487" cy="2222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69925" y="233363"/>
            <a:ext cx="8410575" cy="5329237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ОВОЩИ И ФРУКТЫ, ЯГОДЫ, НЕЗРЕЛЫЕ ОРЕХИ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источник витамина С,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фолиевой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кислота,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вит К,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бета-каротина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ПАРНОЕ МОЛОКО, СЫРОЕ МЯСО С КРОВЬЮ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вит С</a:t>
            </a:r>
          </a:p>
          <a:p>
            <a:pPr marL="0" inden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ХЛЕБ, КРУПЫ , МАКАРОННЫЕ ИЗДЕЛИЯ</a:t>
            </a:r>
            <a:r>
              <a:rPr lang="en-US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вит В</a:t>
            </a:r>
          </a:p>
          <a:p>
            <a:pPr marL="0" inden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МОЛОКО</a:t>
            </a:r>
            <a:r>
              <a:rPr lang="ru-RU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полноценный белок, кальций, мало железа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03913"/>
            <a:ext cx="9144000" cy="107791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рационе должно быть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 менее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 разных продуктов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(Япония)</a:t>
            </a:r>
          </a:p>
        </p:txBody>
      </p:sp>
      <p:sp>
        <p:nvSpPr>
          <p:cNvPr id="7" name="Овал 6"/>
          <p:cNvSpPr/>
          <p:nvPr/>
        </p:nvSpPr>
        <p:spPr>
          <a:xfrm>
            <a:off x="404813" y="374650"/>
            <a:ext cx="217487" cy="2222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04813" y="1746250"/>
            <a:ext cx="217487" cy="2222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04813" y="2682875"/>
            <a:ext cx="217487" cy="2222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04813" y="3617913"/>
            <a:ext cx="217487" cy="2222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6" name="Picture 6" descr="http://natum.ru/wp-content/uploads/2012/05/5c26334145ddcedf5cfd32ab19cbde0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r="8585" b="4491"/>
          <a:stretch>
            <a:fillRect/>
          </a:stretch>
        </p:blipFill>
        <p:spPr bwMode="auto">
          <a:xfrm>
            <a:off x="6235700" y="4210050"/>
            <a:ext cx="29083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http://masterkok.com/sites/default/files/makaronnye_izdeliy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3976688"/>
            <a:ext cx="19907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 descr="http://lakomka.by/wp-content/uploads/2013/10/steak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4445000"/>
            <a:ext cx="20637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8" descr="http://wallbox.ru/wallpapers/main/201237/eda-9e7a92bc4179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859338"/>
            <a:ext cx="18288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" descr="http://www.saharniy-diabet.com/userfiles/moloko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9413"/>
            <a:ext cx="2024063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784725" y="2555875"/>
            <a:ext cx="3763963" cy="3689350"/>
          </a:xfrm>
          <a:prstGeom prst="roundRect">
            <a:avLst>
              <a:gd name="adj" fmla="val 766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2588" y="2535238"/>
            <a:ext cx="3763962" cy="3689350"/>
          </a:xfrm>
          <a:prstGeom prst="roundRect">
            <a:avLst>
              <a:gd name="adj" fmla="val 766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6" name="Содержимое 4"/>
          <p:cNvSpPr>
            <a:spLocks noGrp="1"/>
          </p:cNvSpPr>
          <p:nvPr>
            <p:ph sz="half" idx="2"/>
          </p:nvPr>
        </p:nvSpPr>
        <p:spPr>
          <a:xfrm>
            <a:off x="501650" y="2833688"/>
            <a:ext cx="3463925" cy="3124200"/>
          </a:xfrm>
        </p:spPr>
        <p:txBody>
          <a:bodyPr/>
          <a:lstStyle/>
          <a:p>
            <a:r>
              <a:rPr lang="ru-RU" b="1" smtClean="0">
                <a:latin typeface="Arial" charset="0"/>
                <a:cs typeface="Arial" charset="0"/>
              </a:rPr>
              <a:t>55-70% </a:t>
            </a:r>
            <a:r>
              <a:rPr lang="ru-RU" smtClean="0">
                <a:latin typeface="Arial" charset="0"/>
                <a:cs typeface="Arial" charset="0"/>
              </a:rPr>
              <a:t>- углеводы </a:t>
            </a:r>
          </a:p>
          <a:p>
            <a:pPr>
              <a:buFont typeface="Arial" charset="0"/>
              <a:buNone/>
            </a:pPr>
            <a:r>
              <a:rPr lang="ru-RU" smtClean="0">
                <a:latin typeface="Arial" charset="0"/>
                <a:cs typeface="Arial" charset="0"/>
              </a:rPr>
              <a:t>   (предпочтение цельнозерновым </a:t>
            </a:r>
          </a:p>
          <a:p>
            <a:pPr>
              <a:buFont typeface="Arial" charset="0"/>
              <a:buNone/>
            </a:pPr>
            <a:r>
              <a:rPr lang="ru-RU" smtClean="0">
                <a:latin typeface="Arial" charset="0"/>
                <a:cs typeface="Arial" charset="0"/>
              </a:rPr>
              <a:t>    продуктам)</a:t>
            </a:r>
          </a:p>
          <a:p>
            <a:r>
              <a:rPr lang="ru-RU" b="1" smtClean="0">
                <a:latin typeface="Arial" charset="0"/>
                <a:cs typeface="Arial" charset="0"/>
              </a:rPr>
              <a:t>10-15% </a:t>
            </a:r>
            <a:r>
              <a:rPr lang="ru-RU" smtClean="0">
                <a:latin typeface="Arial" charset="0"/>
                <a:cs typeface="Arial" charset="0"/>
              </a:rPr>
              <a:t>- белки</a:t>
            </a:r>
          </a:p>
          <a:p>
            <a:r>
              <a:rPr lang="ru-RU" b="1" smtClean="0">
                <a:latin typeface="Arial" charset="0"/>
                <a:cs typeface="Arial" charset="0"/>
              </a:rPr>
              <a:t>20-30% </a:t>
            </a:r>
            <a:r>
              <a:rPr lang="ru-RU" smtClean="0">
                <a:latin typeface="Arial" charset="0"/>
                <a:cs typeface="Arial" charset="0"/>
              </a:rPr>
              <a:t>- жиры</a:t>
            </a:r>
          </a:p>
        </p:txBody>
      </p:sp>
      <p:sp>
        <p:nvSpPr>
          <p:cNvPr id="13317" name="Содержимое 5"/>
          <p:cNvSpPr>
            <a:spLocks noGrp="1"/>
          </p:cNvSpPr>
          <p:nvPr>
            <p:ph sz="half" idx="4"/>
          </p:nvPr>
        </p:nvSpPr>
        <p:spPr>
          <a:xfrm>
            <a:off x="4940300" y="2825750"/>
            <a:ext cx="3257550" cy="2292350"/>
          </a:xfrm>
        </p:spPr>
        <p:txBody>
          <a:bodyPr/>
          <a:lstStyle/>
          <a:p>
            <a:r>
              <a:rPr lang="ru-RU" sz="2800" smtClean="0">
                <a:latin typeface="Arial" charset="0"/>
                <a:cs typeface="Arial" charset="0"/>
              </a:rPr>
              <a:t>витамины </a:t>
            </a:r>
          </a:p>
          <a:p>
            <a:r>
              <a:rPr lang="ru-RU" sz="2800" smtClean="0">
                <a:latin typeface="Arial" charset="0"/>
                <a:cs typeface="Arial" charset="0"/>
              </a:rPr>
              <a:t>минеральные вещества</a:t>
            </a:r>
          </a:p>
        </p:txBody>
      </p:sp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776288" y="1477963"/>
            <a:ext cx="74183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800" b="1">
                <a:solidFill>
                  <a:srgbClr val="00B050"/>
                </a:solidFill>
                <a:latin typeface="Arial" charset="0"/>
              </a:rPr>
              <a:t>ОСНОВНЫЕ ПИТАТЕЛЬНЫЕ ВЕЩЕСТВА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8344" y="2258169"/>
            <a:ext cx="3976577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latin typeface="Arial" pitchFamily="34" charset="0"/>
                <a:cs typeface="Arial" pitchFamily="34" charset="0"/>
              </a:rPr>
              <a:t>МАКРОНУТРИЕНТЫ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67694" y="2258169"/>
            <a:ext cx="4008474" cy="4572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latin typeface="Arial" pitchFamily="34" charset="0"/>
                <a:cs typeface="Arial" pitchFamily="34" charset="0"/>
              </a:rPr>
              <a:t>МИКРОНУТРИЕНТЫ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260350"/>
          </a:xfrm>
          <a:prstGeom prst="rect">
            <a:avLst/>
          </a:prstGeom>
          <a:solidFill>
            <a:srgbClr val="A6D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04788"/>
            <a:ext cx="9144000" cy="600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27" name="Рисунок 13" descr="Здоровое питание значок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208756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4401</Words>
  <Application>Microsoft Office PowerPoint</Application>
  <PresentationFormat>Экран (4:3)</PresentationFormat>
  <Paragraphs>813</Paragraphs>
  <Slides>55</Slides>
  <Notes>19</Notes>
  <HiddenSlides>3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55</vt:i4>
      </vt:variant>
    </vt:vector>
  </HeadingPairs>
  <TitlesOfParts>
    <vt:vector size="59" baseType="lpstr">
      <vt:lpstr>Тема Office</vt:lpstr>
      <vt:lpstr>1_Тема Office</vt:lpstr>
      <vt:lpstr>2_Тема Office</vt:lpstr>
      <vt:lpstr>3_Тема Office</vt:lpstr>
      <vt:lpstr>ЧТО ЭТО ТАКОЕ?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БЕЛКИ</vt:lpstr>
      <vt:lpstr>Презентация PowerPoint</vt:lpstr>
      <vt:lpstr>БЕЛКИ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ПНЖК ω-3  ЭЙКОЗАПЕНТАЕНОВАЯ, ДОКОЗАГЕКСАЕНОВАЯ,  ЛИНОЛЕНОВАЯ КИСЛОТЫ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 ПО СНИЖЕНИЮ ПОТРЕБЛЕНИЯ СОЛИ: </vt:lpstr>
      <vt:lpstr>РЕКОМЕНДАЦИИ ПО СНИЖЕНИЮ ПОТРЕБЛЕНИЯ СОЛИ: 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принципы сокращения калорийности питания ПИЩЕВОЙ СФЕТОФОР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АНТИОКСИДАНТЫ Самыми важными антиоксидантами, имеющими свойство омолаживать наш организм, являются  витамины А, Е, С и селен. </vt:lpstr>
      <vt:lpstr>Антиоксиданты  в 10 лучших продуктах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Малышева Ольга Герольдовна</dc:creator>
  <cp:lastModifiedBy>Малышева Ольга Герольдовна</cp:lastModifiedBy>
  <cp:revision>287</cp:revision>
  <cp:lastPrinted>2014-04-23T05:19:42Z</cp:lastPrinted>
  <dcterms:created xsi:type="dcterms:W3CDTF">2014-04-17T05:56:23Z</dcterms:created>
  <dcterms:modified xsi:type="dcterms:W3CDTF">2014-04-23T05:24:48Z</dcterms:modified>
</cp:coreProperties>
</file>